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32"/>
  </p:notesMasterIdLst>
  <p:sldIdLst>
    <p:sldId id="256" r:id="rId8"/>
    <p:sldId id="289" r:id="rId9"/>
    <p:sldId id="281" r:id="rId10"/>
    <p:sldId id="283" r:id="rId11"/>
    <p:sldId id="282" r:id="rId12"/>
    <p:sldId id="284" r:id="rId13"/>
    <p:sldId id="287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6" r:id="rId23"/>
    <p:sldId id="285" r:id="rId24"/>
    <p:sldId id="267" r:id="rId25"/>
    <p:sldId id="286" r:id="rId26"/>
    <p:sldId id="269" r:id="rId27"/>
    <p:sldId id="271" r:id="rId28"/>
    <p:sldId id="279" r:id="rId29"/>
    <p:sldId id="280" r:id="rId30"/>
    <p:sldId id="278" r:id="rId3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8FF"/>
    <a:srgbClr val="FF0000"/>
    <a:srgbClr val="713204"/>
    <a:srgbClr val="CC9900"/>
    <a:srgbClr val="2D2DB9"/>
    <a:srgbClr val="CC6600"/>
    <a:srgbClr val="FBC297"/>
    <a:srgbClr val="FCC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 autoAdjust="0"/>
  </p:normalViewPr>
  <p:slideViewPr>
    <p:cSldViewPr>
      <p:cViewPr varScale="1">
        <p:scale>
          <a:sx n="77" d="100"/>
          <a:sy n="77" d="100"/>
        </p:scale>
        <p:origin x="1546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379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65C5899A-7247-4D12-8286-93592100F3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4562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C69775-4C89-4B9F-AEC5-3CFC08E856C7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C7CB00-ED6B-42D5-B225-0C6F0FE3BF8C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0209586-C338-42E7-8B3C-38C3A9745228}" type="slidenum">
              <a:rPr lang="pt-BR" altLang="pt-BR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t-BR" alt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89BD1D-6B5A-4D34-99DF-50CDB8C05DA8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431DAD1-2F3D-4D43-B2AE-624FA6F72005}" type="slidenum">
              <a:rPr lang="pt-BR" altLang="pt-BR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t-BR" alt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8B09FB-3864-49EB-9DF1-293B9A087E73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1F62A77-E9C9-4FD3-8021-AA0FC45C0F97}" type="slidenum">
              <a:rPr lang="pt-BR" altLang="pt-BR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t-BR" alt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FA5DEA-7818-451D-82DA-12995DC83C9E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6D47D9-EC5D-451B-89F4-FCF9598D3B10}" type="slidenum">
              <a:rPr lang="pt-BR" altLang="pt-BR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t-BR" alt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1EDA2A-33DF-4126-8A5B-F13F219C4B5D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5C8D8F-2DB0-4FCA-B8EB-ED3E8B53261F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BA0B193-E48D-4EC1-9FAA-54EE9F150E1B}" type="slidenum">
              <a:rPr lang="pt-BR" altLang="pt-BR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t-BR" alt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847FB9-E20D-41ED-8285-A63520B181D7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781552-1B63-443A-9599-E9BEC08FEAD8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36868" name="Espaço Reservado para Número de Slide 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819CF0-FC4E-4CDC-9B45-36A6A5B08071}" type="slidenum">
              <a:rPr lang="pt-BR" altLang="pt-BR" smtClean="0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t-BR" alt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EA06A3C-17EA-4FD8-B5A7-465C1B9C7715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F1B90F-F2DD-4328-8843-5D791302E9DB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EECB3A-3F93-4AB1-B4D1-2AF86E5375B9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B876D-0D0F-45E7-9C88-9D7BFEBC80ED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C5A1D3-5E6C-4421-8F0B-C75CCF20B8ED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717DCB-AF1E-42A4-8441-4BA25F895C75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3990DD-CFA2-4432-9914-093791BA40B1}" type="slidenum">
              <a:rPr lang="pt-BR" altLang="pt-BR" smtClean="0">
                <a:latin typeface="Arial" charset="0"/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t-BR" altLang="pt-BR">
              <a:latin typeface="Arial" charset="0"/>
              <a:cs typeface="Droid Sans Fallback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7F655AF-C8DF-47C0-A1D6-C9E7A9496E04}" type="slidenum">
              <a:rPr lang="pt-BR" altLang="pt-BR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t-BR" altLang="pt-BR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8E092-1CAC-489C-9F3A-CEBB9D085DC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005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AA2C-617A-4E63-87B5-D3CF9011C8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852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3250" cy="59721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21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1677-83EC-419E-A511-6C936526C4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948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B31A7-4529-4033-A92E-14638ADD08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898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F09E-55D7-4384-9841-176541BEB1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0850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B9982-721A-4185-B919-8247D38780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2387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F3E19-6461-4955-AEA5-61F47AFACD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873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BEC53-3722-42C6-9BDA-4C39F4F436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279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81B02-1EE0-4315-9432-FB084AC4BAD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6163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3AA64-612C-4C01-9532-1FFBE08325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9713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E3D6-B36C-41FC-8E77-F27FA3844B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277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0B79-211E-4034-9E38-A0BBEDDDBB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7155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EE7CC-88B6-4FC6-9CF7-9EACA97E7A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4226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1769-4742-457E-BAEB-8D58E6CA3E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8388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3250" cy="59721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21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4C4F-4298-4AA9-98FD-FF073E6F4F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2666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92AC8-8812-4FF6-9393-0ADE086E10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1715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543E-495C-48CD-9C83-D06EF39B13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5260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E8BB8-3B22-4278-9588-B5575209C1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9323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742F-BAD5-440C-9D7D-338D685854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8759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8E608-D3F6-412A-B222-CF4C08EA39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0234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C89B-57FD-4415-84E8-17321DF1A8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6413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80A7B-B40B-4E8B-8C49-B1401BDA30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753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ACA9C-AD88-42BC-9A2E-73D7FAB90F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4683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13E8C-4A2C-41EA-BE5E-634E933EDB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9555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4344-FA20-48F1-923B-3ED786A56B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5617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56FA0-F9F2-4736-BF62-0EE96080F0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8140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3250" cy="59721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21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29536-DFE8-4BFF-8CCC-C363587BA6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2482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F8AB1-112C-4C98-BF4A-F2CA7C0037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94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DE2F-B3F2-4C04-8A3C-3F7FED955A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406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AB26F-9B38-47D1-9CEE-3CDC4DC98E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5124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9E17-CE5D-4DE1-94FC-D7EAF4D10BB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5651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538BE-EA01-4FAF-8C6F-AF3DDD887BD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6893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7E07-7742-41DC-A27E-376D67802F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09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974BD-645D-4F14-9006-8D9558FD56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0895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1B27-652E-4580-B8E0-5C3990549E4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6750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2A5E9-51EC-4424-9ED9-93EF357576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3969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6CCC0-407D-4289-89BE-AFD04009AB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1804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51CA3-8F5E-43E5-89B2-F0B51A641D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6450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3250" cy="59721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21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FAC49-D5A8-4583-957C-49C085159D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5550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91027-D6C9-40F4-AB74-E0E314BC45B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2300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98691-4327-41A4-8DDD-813D7B94D8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8751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BF339-930E-4FAC-A0E3-F1635B8B764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4917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A9455-3F36-4668-B540-CCEC0DFC76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3980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D499-7D2E-422F-A8B2-63276E62DA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464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835C0-D130-48A4-9C21-C2D3278FEA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7397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723C-CD31-451A-8AB5-CA6FDF1187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370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98BB-FB6F-4647-94C7-417132ECC51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5354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C0E-D101-4A8D-BE5E-8389FA80B0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1576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2747D-31AB-4F28-86D9-8A51B8EC0B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8879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7125D-C55C-4EAD-AA52-0AB84EE888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096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3250" cy="59721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21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5F392-5D99-40D8-8D74-C0723F4A00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5230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C738-C4D0-4011-A49C-C4232B683B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08363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88B51-4005-4FE3-B0DC-372B4AD58D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02592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B14E-5E1C-4D42-BCC4-A9DCA7D62A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59857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33CE-D2EF-4CEE-8FD3-030D3B589F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32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6539F-AAE9-4FA3-988F-381669F898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6010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C730-30D8-40F1-9652-C9C8041D11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1246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2C64A-00B6-4AA0-BA93-095AF8C4A6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4003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137B4-D582-4349-8058-D206908D0F1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28601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12CB3-2B21-4B15-820F-7F4BD25E70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1029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5161-4E17-442B-A160-E2DC8BF0CC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27777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3401-E282-48A6-98D6-E2129AC76F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4050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3250" cy="59721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21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9A724-B975-46A1-A413-26CC5477ECB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34280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85D46-EECE-4596-A536-47BC0B7632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62173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D016-1979-4031-8BAE-9364B85520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40477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3ED0-A171-420F-9FB2-B45E97AE02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76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67B24-1D44-4C78-ACD5-3E77774E13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1365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7D55A-4B1C-4F47-BADA-5EBB4F9185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2377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8177F-FC37-48D2-B810-E23D8E259A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63021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F1A4-2C37-42C5-B410-DB1217F268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4178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DE50-6FFF-4E4A-95F3-98E017FA80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84364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F6C9-1C35-4BAE-BEEA-A046450FE6A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06680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B8B7A-B5DB-48D8-B323-8CBB6DC8FE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40999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96C8D-9755-4F15-811C-7530C714D8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7888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3250" cy="59721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21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51CB0-5260-41EE-8D29-BE9BF9C931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51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2ACD2-65DE-4E89-883E-A9B30D40556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989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6A73F-9A06-49A5-B7BA-54EFDA1A62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555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0 60000 65536"/>
              <a:gd name="T9" fmla="*/ 0 60000 65536"/>
              <a:gd name="T10" fmla="*/ 0 60000 65536"/>
              <a:gd name="T11" fmla="*/ 0 60000 65536"/>
              <a:gd name="T12" fmla="*/ 239924 w 1638300"/>
              <a:gd name="T13" fmla="*/ 239923 h 1638300"/>
              <a:gd name="T14" fmla="*/ 1398376 w 1638300"/>
              <a:gd name="T15" fmla="*/ 1398377 h 163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3240" cap="rnd">
            <a:solidFill>
              <a:srgbClr val="D2C39E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" name="Oval 2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 cap="rnd">
            <a:solidFill>
              <a:srgbClr val="FFF6DB"/>
            </a:solidFill>
            <a:miter lim="800000"/>
            <a:headEnd/>
            <a:tailEnd/>
          </a:ln>
          <a:effectLst>
            <a:outerShdw dist="12600" dir="5400000" algn="ctr" rotWithShape="0">
              <a:srgbClr val="AFA58D">
                <a:alpha val="8500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165100" y="1036638"/>
            <a:ext cx="1168400" cy="1168400"/>
            <a:chOff x="104" y="653"/>
            <a:chExt cx="736" cy="736"/>
          </a:xfrm>
        </p:grpSpPr>
        <p:pic>
          <p:nvPicPr>
            <p:cNvPr id="1036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3"/>
              <a:ext cx="736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Text Box 5"/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pt-BR" altLang="pt-BR"/>
            </a:p>
          </p:txBody>
        </p:sp>
      </p:grp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274638"/>
            <a:ext cx="749776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5550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5550"/>
            <a:ext cx="4556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83780280-337E-4EBE-BB6C-5E668A732C7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0 60000 65536"/>
              <a:gd name="T9" fmla="*/ 0 60000 65536"/>
              <a:gd name="T10" fmla="*/ 0 60000 65536"/>
              <a:gd name="T11" fmla="*/ 0 60000 65536"/>
              <a:gd name="T12" fmla="*/ 239924 w 1638300"/>
              <a:gd name="T13" fmla="*/ 239923 h 1638300"/>
              <a:gd name="T14" fmla="*/ 1398376 w 1638300"/>
              <a:gd name="T15" fmla="*/ 1398377 h 163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3240" cap="rnd">
            <a:solidFill>
              <a:srgbClr val="D2C39E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Oval 2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 cap="rnd">
            <a:solidFill>
              <a:srgbClr val="FFF6DB"/>
            </a:solidFill>
            <a:miter lim="800000"/>
            <a:headEnd/>
            <a:tailEnd/>
          </a:ln>
          <a:effectLst>
            <a:outerShdw dist="12600" dir="5400000" algn="ctr" rotWithShape="0">
              <a:srgbClr val="AFA58D">
                <a:alpha val="8500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165100" y="1036638"/>
            <a:ext cx="1168400" cy="1168400"/>
            <a:chOff x="104" y="653"/>
            <a:chExt cx="736" cy="736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3"/>
              <a:ext cx="736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65" name="Text Box 5"/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pt-BR" altLang="pt-BR"/>
            </a:p>
          </p:txBody>
        </p:sp>
      </p:grp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grpSp>
        <p:nvGrpSpPr>
          <p:cNvPr id="2055" name="Group 8"/>
          <p:cNvGrpSpPr>
            <a:grpSpLocks/>
          </p:cNvGrpSpPr>
          <p:nvPr/>
        </p:nvGrpSpPr>
        <p:grpSpPr bwMode="auto">
          <a:xfrm>
            <a:off x="914400" y="1408113"/>
            <a:ext cx="230188" cy="223837"/>
            <a:chOff x="576" y="887"/>
            <a:chExt cx="145" cy="141"/>
          </a:xfrm>
        </p:grpSpPr>
        <p:pic>
          <p:nvPicPr>
            <p:cNvPr id="3" name="Picture 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87"/>
              <a:ext cx="14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63" name="Text Box 10"/>
            <p:cNvSpPr txBox="1">
              <a:spLocks noChangeArrowheads="1"/>
            </p:cNvSpPr>
            <p:nvPr/>
          </p:nvSpPr>
          <p:spPr bwMode="auto">
            <a:xfrm>
              <a:off x="600" y="910"/>
              <a:ext cx="9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pt-BR" altLang="pt-BR"/>
            </a:p>
          </p:txBody>
        </p:sp>
      </p:grpSp>
      <p:sp>
        <p:nvSpPr>
          <p:cNvPr id="2056" name="Oval 11"/>
          <p:cNvSpPr>
            <a:spLocks noChangeArrowheads="1"/>
          </p:cNvSpPr>
          <p:nvPr/>
        </p:nvSpPr>
        <p:spPr bwMode="auto">
          <a:xfrm>
            <a:off x="1157288" y="1344613"/>
            <a:ext cx="63500" cy="65087"/>
          </a:xfrm>
          <a:prstGeom prst="ellipse">
            <a:avLst/>
          </a:prstGeom>
          <a:noFill/>
          <a:ln w="12600" cap="rnd">
            <a:solidFill>
              <a:srgbClr val="307F93">
                <a:alpha val="5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205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274638"/>
            <a:ext cx="749776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205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5550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5550"/>
            <a:ext cx="4556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449263" algn="l"/>
              </a:tabLst>
              <a:defRPr sz="1200">
                <a:solidFill>
                  <a:srgbClr val="B5A788"/>
                </a:solidFill>
                <a:latin typeface="Gill Sans MT" charset="0"/>
                <a:cs typeface="Arial" charset="0"/>
              </a:defRPr>
            </a:lvl1pPr>
          </a:lstStyle>
          <a:p>
            <a:pPr>
              <a:defRPr/>
            </a:pPr>
            <a:fld id="{0C512801-7596-4FF3-8EC5-2894452986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2163763" y="2809875"/>
            <a:ext cx="230187" cy="223838"/>
            <a:chOff x="1363" y="1770"/>
            <a:chExt cx="145" cy="141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" y="1770"/>
              <a:ext cx="14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84" name="Text Box 5"/>
            <p:cNvSpPr txBox="1">
              <a:spLocks noChangeArrowheads="1"/>
            </p:cNvSpPr>
            <p:nvPr/>
          </p:nvSpPr>
          <p:spPr bwMode="auto">
            <a:xfrm>
              <a:off x="1388" y="1792"/>
              <a:ext cx="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pt-BR" altLang="pt-BR"/>
            </a:p>
          </p:txBody>
        </p:sp>
      </p:grpSp>
      <p:sp>
        <p:nvSpPr>
          <p:cNvPr id="3077" name="Oval 6"/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600" cap="rnd">
            <a:solidFill>
              <a:srgbClr val="307F93">
                <a:alpha val="5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274638"/>
            <a:ext cx="749776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5550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5550"/>
            <a:ext cx="4556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449263" algn="l"/>
              </a:tabLst>
              <a:defRPr sz="1200">
                <a:solidFill>
                  <a:srgbClr val="B5A788"/>
                </a:solidFill>
                <a:latin typeface="Gill Sans MT" charset="0"/>
                <a:cs typeface="Arial" charset="0"/>
              </a:defRPr>
            </a:lvl1pPr>
          </a:lstStyle>
          <a:p>
            <a:pPr>
              <a:defRPr/>
            </a:pPr>
            <a:fld id="{26142D37-A0E8-4331-A6C9-99D132C843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274638"/>
            <a:ext cx="749776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5550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5550"/>
            <a:ext cx="4556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449263" algn="l"/>
              </a:tabLst>
              <a:defRPr sz="1200">
                <a:solidFill>
                  <a:srgbClr val="B5A788"/>
                </a:solidFill>
                <a:latin typeface="Gill Sans MT" charset="0"/>
                <a:cs typeface="Arial" charset="0"/>
              </a:defRPr>
            </a:lvl1pPr>
          </a:lstStyle>
          <a:p>
            <a:pPr>
              <a:defRPr/>
            </a:pPr>
            <a:fld id="{BFDA7855-1BCC-4BBF-9858-01230F5CE49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014413" y="0"/>
            <a:ext cx="812958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274638"/>
            <a:ext cx="749776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5550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5550"/>
            <a:ext cx="4556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449263" algn="l"/>
              </a:tabLst>
              <a:defRPr sz="1200">
                <a:solidFill>
                  <a:srgbClr val="B5A788"/>
                </a:solidFill>
                <a:latin typeface="Gill Sans MT" charset="0"/>
                <a:cs typeface="Arial" charset="0"/>
              </a:defRPr>
            </a:lvl1pPr>
          </a:lstStyle>
          <a:p>
            <a:pPr>
              <a:defRPr/>
            </a:pPr>
            <a:fld id="{E3CB046F-1CED-42F3-9F10-E09B4B84F3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274638"/>
            <a:ext cx="749776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5550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5550"/>
            <a:ext cx="4556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449263" algn="l"/>
              </a:tabLst>
              <a:defRPr sz="1200">
                <a:solidFill>
                  <a:srgbClr val="B5A788"/>
                </a:solidFill>
                <a:latin typeface="Gill Sans MT" charset="0"/>
                <a:cs typeface="Arial" charset="0"/>
              </a:defRPr>
            </a:lvl1pPr>
          </a:lstStyle>
          <a:p>
            <a:pPr>
              <a:defRPr/>
            </a:pPr>
            <a:fld id="{A3313274-126E-48E4-B531-C91CFEC46B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646113" y="969963"/>
            <a:ext cx="4802187" cy="4800600"/>
            <a:chOff x="407" y="611"/>
            <a:chExt cx="3025" cy="302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611"/>
              <a:ext cx="3025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79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79" cy="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pt-BR" altLang="pt-BR"/>
            </a:p>
          </p:txBody>
        </p:sp>
      </p:grpSp>
      <p:sp>
        <p:nvSpPr>
          <p:cNvPr id="7171" name="AutoShape 4"/>
          <p:cNvSpPr>
            <a:spLocks noChangeArrowheads="1"/>
          </p:cNvSpPr>
          <p:nvPr/>
        </p:nvSpPr>
        <p:spPr bwMode="auto">
          <a:xfrm rot="-216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 cap="rnd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BDAB1">
                <a:alpha val="40033"/>
              </a:srgbClr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 rot="2100000" flipH="1">
            <a:off x="5003800" y="938213"/>
            <a:ext cx="649288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 cap="rnd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7DEC9">
                <a:alpha val="20044"/>
              </a:srgbClr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274638"/>
            <a:ext cx="749776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5550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5550"/>
            <a:ext cx="4556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449263" algn="l"/>
              </a:tabLst>
              <a:defRPr sz="1200">
                <a:solidFill>
                  <a:srgbClr val="B5A788"/>
                </a:solidFill>
                <a:latin typeface="Gill Sans MT" charset="0"/>
                <a:cs typeface="Arial" charset="0"/>
              </a:defRPr>
            </a:lvl1pPr>
          </a:lstStyle>
          <a:p>
            <a:pPr>
              <a:defRPr/>
            </a:pPr>
            <a:fld id="{B553A847-8242-4FD6-90E9-9EC695C847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Gill Sans MT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547813" y="476250"/>
            <a:ext cx="6591300" cy="22209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  <a:t>OS CURSOS DE GRADUAÇÃO EM QUÍMICA NA UFMG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732463"/>
            <a:ext cx="1504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62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Imagem 5" descr="sel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516563"/>
            <a:ext cx="1397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CaixaDeTexto 1"/>
          <p:cNvSpPr txBox="1">
            <a:spLocks noChangeArrowheads="1"/>
          </p:cNvSpPr>
          <p:nvPr/>
        </p:nvSpPr>
        <p:spPr bwMode="auto">
          <a:xfrm>
            <a:off x="2157413" y="3429000"/>
            <a:ext cx="4832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600" b="1" i="1">
                <a:solidFill>
                  <a:srgbClr val="CC6600"/>
                </a:solidFill>
              </a:rPr>
              <a:t>Ciclo de Palestras A</a:t>
            </a:r>
          </a:p>
          <a:p>
            <a:pPr algn="ctr" eaLnBrk="1" hangingPunct="1"/>
            <a:r>
              <a:rPr lang="pt-BR" altLang="pt-BR" sz="4400" b="1" i="1">
                <a:solidFill>
                  <a:srgbClr val="CC6600"/>
                </a:solidFill>
              </a:rPr>
              <a:t>2023/1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altLang="pt-BR" sz="4300" b="1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COLEGIADO ÚNICO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30225" y="1447800"/>
            <a:ext cx="74263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5125" indent="-280988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b="1">
                <a:solidFill>
                  <a:srgbClr val="713204"/>
                </a:solidFill>
              </a:rPr>
              <a:t>Membros Docentes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713204"/>
                </a:solidFill>
              </a:rPr>
              <a:t>Adolf Heinrich Horn (DGEL - IGC)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713204"/>
                </a:solidFill>
              </a:rPr>
              <a:t>Nilma Soares da Silva (DMTE - FAE)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713204"/>
                </a:solidFill>
              </a:rPr>
              <a:t>Lucas Lages Wardil (DFIS)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713204"/>
                </a:solidFill>
              </a:rPr>
              <a:t>Javier Alexis Correa Mayobre (DMAT)</a:t>
            </a:r>
          </a:p>
          <a:p>
            <a:pPr eaLnBrk="1" hangingPunct="1">
              <a:buClrTx/>
              <a:buSzPct val="80000"/>
              <a:buFontTx/>
              <a:buNone/>
            </a:pPr>
            <a:endParaRPr lang="pt-BR" altLang="pt-BR" sz="2400">
              <a:solidFill>
                <a:srgbClr val="FF0000"/>
              </a:solidFill>
            </a:endParaRP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b="1">
                <a:solidFill>
                  <a:srgbClr val="713204"/>
                </a:solidFill>
              </a:rPr>
              <a:t>Membros Discentes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>
                <a:solidFill>
                  <a:srgbClr val="713204"/>
                </a:solidFill>
              </a:rPr>
              <a:t>Isadora Almeida Barbosa (QD)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>
                <a:solidFill>
                  <a:srgbClr val="713204"/>
                </a:solidFill>
              </a:rPr>
              <a:t>Heliton Martins Reis Filho (QT)</a:t>
            </a:r>
          </a:p>
          <a:p>
            <a:pPr algn="ctr" eaLnBrk="1" hangingPunct="1">
              <a:buClrTx/>
              <a:buSzPct val="80000"/>
              <a:buFontTx/>
              <a:buNone/>
            </a:pPr>
            <a:endParaRPr lang="pt-BR" altLang="pt-BR" sz="2400">
              <a:solidFill>
                <a:srgbClr val="713204"/>
              </a:solidFill>
            </a:endParaRP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b="1">
                <a:solidFill>
                  <a:srgbClr val="713204"/>
                </a:solidFill>
              </a:rPr>
              <a:t>Secretária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>
                <a:solidFill>
                  <a:srgbClr val="713204"/>
                </a:solidFill>
              </a:rPr>
              <a:t>Aparecida Maria Santos Ferreira (Cida)</a:t>
            </a: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019925" y="1436688"/>
            <a:ext cx="20161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5125" indent="-280988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b="1">
                <a:solidFill>
                  <a:srgbClr val="713204"/>
                </a:solidFill>
              </a:rPr>
              <a:t>Mandato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CC9900"/>
                </a:solidFill>
              </a:rPr>
              <a:t>20/03/25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CC9900"/>
                </a:solidFill>
              </a:rPr>
              <a:t>22/10/23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CC9900"/>
                </a:solidFill>
              </a:rPr>
              <a:t>28/04/24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CC9900"/>
                </a:solidFill>
              </a:rPr>
              <a:t>19/04/23</a:t>
            </a:r>
          </a:p>
          <a:p>
            <a:pPr algn="ctr" eaLnBrk="1" hangingPunct="1">
              <a:buClrTx/>
              <a:buSzPct val="80000"/>
              <a:buFontTx/>
              <a:buNone/>
            </a:pPr>
            <a:endParaRPr lang="pt-BR" altLang="pt-BR" sz="2400" i="1">
              <a:solidFill>
                <a:srgbClr val="CC9900"/>
              </a:solidFill>
            </a:endParaRPr>
          </a:p>
          <a:p>
            <a:pPr algn="ctr" eaLnBrk="1" hangingPunct="1">
              <a:buClrTx/>
              <a:buSzPct val="80000"/>
              <a:buFontTx/>
              <a:buNone/>
            </a:pPr>
            <a:endParaRPr lang="pt-BR" altLang="pt-BR" sz="2400" i="1">
              <a:solidFill>
                <a:srgbClr val="CC9900"/>
              </a:solidFill>
            </a:endParaRP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CC9900"/>
                </a:solidFill>
              </a:rPr>
              <a:t>16/07/23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CC9900"/>
                </a:solidFill>
              </a:rPr>
              <a:t>16/07/23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altLang="pt-BR" sz="3900" b="1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NÚCLEO DOCENTE ESTRUTURANTE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214438" y="1447800"/>
            <a:ext cx="7929562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5125" indent="-280988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 hangingPunct="1">
              <a:buClrTx/>
              <a:buSzPct val="80000"/>
              <a:buFontTx/>
              <a:buNone/>
            </a:pPr>
            <a:r>
              <a:rPr lang="pt-BR" altLang="pt-BR" sz="2400" b="1" dirty="0">
                <a:solidFill>
                  <a:srgbClr val="713204"/>
                </a:solidFill>
              </a:rPr>
              <a:t>Curso de Química				          Mandato</a:t>
            </a:r>
          </a:p>
          <a:p>
            <a:pPr algn="just" eaLnBrk="1" hangingPunct="1">
              <a:buClrTx/>
              <a:buSzPct val="80000"/>
              <a:buFontTx/>
              <a:buNone/>
            </a:pPr>
            <a:r>
              <a:rPr lang="pt-BR" altLang="pt-BR" sz="2400" i="1" dirty="0">
                <a:solidFill>
                  <a:srgbClr val="713204"/>
                </a:solidFill>
              </a:rPr>
              <a:t>Célio da Silveira Júnior					</a:t>
            </a:r>
            <a:r>
              <a:rPr lang="pt-BR" altLang="pt-BR" sz="2400" i="1" dirty="0">
                <a:solidFill>
                  <a:srgbClr val="CC9900"/>
                </a:solidFill>
              </a:rPr>
              <a:t>29/03/25</a:t>
            </a:r>
            <a:endParaRPr lang="pt-BR" altLang="pt-BR" sz="2400" i="1" dirty="0">
              <a:solidFill>
                <a:srgbClr val="713204"/>
              </a:solidFill>
            </a:endParaRPr>
          </a:p>
          <a:p>
            <a:pPr algn="just" eaLnBrk="1" hangingPunct="1">
              <a:buClrTx/>
              <a:buSzPct val="80000"/>
              <a:buFontTx/>
              <a:buNone/>
            </a:pPr>
            <a:r>
              <a:rPr lang="pt-BR" altLang="pt-BR" sz="2400" i="1" dirty="0">
                <a:solidFill>
                  <a:srgbClr val="713204"/>
                </a:solidFill>
              </a:rPr>
              <a:t>Lúcia Pinheiro Santos Pimenta				</a:t>
            </a:r>
            <a:r>
              <a:rPr lang="pt-BR" altLang="pt-BR" sz="2400" i="1" dirty="0">
                <a:solidFill>
                  <a:srgbClr val="CC9900"/>
                </a:solidFill>
              </a:rPr>
              <a:t>04/12/26</a:t>
            </a:r>
          </a:p>
          <a:p>
            <a:pPr algn="just" eaLnBrk="1" hangingPunct="1">
              <a:buClrTx/>
              <a:buSzPct val="80000"/>
              <a:buFontTx/>
              <a:buNone/>
            </a:pPr>
            <a:r>
              <a:rPr lang="pt-BR" altLang="pt-BR" sz="2400" i="1" dirty="0">
                <a:solidFill>
                  <a:srgbClr val="713204"/>
                </a:solidFill>
              </a:rPr>
              <a:t>Gilson de Freitas Silva 					</a:t>
            </a:r>
            <a:r>
              <a:rPr lang="pt-BR" altLang="pt-BR" sz="2400" i="1" dirty="0">
                <a:solidFill>
                  <a:srgbClr val="CC9900"/>
                </a:solidFill>
              </a:rPr>
              <a:t>04/12/26</a:t>
            </a:r>
          </a:p>
          <a:p>
            <a:pPr algn="just" eaLnBrk="1" hangingPunct="1">
              <a:buClrTx/>
              <a:buSzPct val="80000"/>
              <a:buFontTx/>
              <a:buNone/>
            </a:pPr>
            <a:r>
              <a:rPr lang="pt-BR" altLang="pt-BR" sz="2400" i="1" dirty="0">
                <a:solidFill>
                  <a:srgbClr val="713204"/>
                </a:solidFill>
              </a:rPr>
              <a:t>Roberta Guimarães Corrêa				</a:t>
            </a:r>
            <a:r>
              <a:rPr lang="pt-BR" altLang="pt-BR" sz="2400" i="1" dirty="0">
                <a:solidFill>
                  <a:srgbClr val="CC9900"/>
                </a:solidFill>
              </a:rPr>
              <a:t>16/11/25</a:t>
            </a:r>
          </a:p>
          <a:p>
            <a:pPr algn="just" eaLnBrk="1" hangingPunct="1">
              <a:buClrTx/>
              <a:buSzPct val="80000"/>
            </a:pPr>
            <a:r>
              <a:rPr lang="pt-BR" altLang="pt-BR" sz="2400" i="1" dirty="0">
                <a:solidFill>
                  <a:srgbClr val="713204"/>
                </a:solidFill>
              </a:rPr>
              <a:t>Thiago Teixeira Tasso					</a:t>
            </a:r>
            <a:r>
              <a:rPr lang="pt-BR" altLang="pt-BR" sz="2400" i="1" dirty="0">
                <a:solidFill>
                  <a:srgbClr val="CC9900"/>
                </a:solidFill>
              </a:rPr>
              <a:t>19/01/25</a:t>
            </a:r>
          </a:p>
          <a:p>
            <a:pPr algn="just" eaLnBrk="1" hangingPunct="1">
              <a:buClrTx/>
              <a:buSzPct val="80000"/>
              <a:buFontTx/>
              <a:buNone/>
            </a:pPr>
            <a:r>
              <a:rPr lang="pt-BR" altLang="pt-BR" sz="2400" b="1" dirty="0">
                <a:solidFill>
                  <a:srgbClr val="713204"/>
                </a:solidFill>
              </a:rPr>
              <a:t>Curso de Química Tecnológica</a:t>
            </a:r>
          </a:p>
          <a:p>
            <a:pPr algn="just" eaLnBrk="1" hangingPunct="1">
              <a:buClrTx/>
              <a:buSzPct val="80000"/>
              <a:buFontTx/>
              <a:buNone/>
            </a:pPr>
            <a:r>
              <a:rPr lang="pt-BR" altLang="pt-BR" sz="2400" dirty="0" err="1">
                <a:solidFill>
                  <a:srgbClr val="713204"/>
                </a:solidFill>
              </a:rPr>
              <a:t>Amary</a:t>
            </a:r>
            <a:r>
              <a:rPr lang="pt-BR" altLang="pt-BR" sz="2400" dirty="0">
                <a:solidFill>
                  <a:srgbClr val="713204"/>
                </a:solidFill>
              </a:rPr>
              <a:t> César Ferreira				</a:t>
            </a:r>
            <a:r>
              <a:rPr lang="pt-BR" altLang="pt-BR" sz="2400" dirty="0">
                <a:solidFill>
                  <a:srgbClr val="CC9900"/>
                </a:solidFill>
              </a:rPr>
              <a:t>04/12/26</a:t>
            </a:r>
          </a:p>
          <a:p>
            <a:pPr algn="just" eaLnBrk="1" hangingPunct="1">
              <a:buClrTx/>
              <a:buSzPct val="80000"/>
              <a:buFontTx/>
              <a:buNone/>
            </a:pPr>
            <a:r>
              <a:rPr lang="pt-BR" altLang="pt-BR" sz="2400" dirty="0">
                <a:solidFill>
                  <a:srgbClr val="713204"/>
                </a:solidFill>
              </a:rPr>
              <a:t>Camila Nunes Costa </a:t>
            </a:r>
            <a:r>
              <a:rPr lang="pt-BR" altLang="pt-BR" sz="2400" dirty="0" err="1">
                <a:solidFill>
                  <a:srgbClr val="713204"/>
                </a:solidFill>
              </a:rPr>
              <a:t>Corgozinho</a:t>
            </a:r>
            <a:r>
              <a:rPr lang="pt-BR" altLang="pt-BR" sz="2400" dirty="0">
                <a:solidFill>
                  <a:srgbClr val="713204"/>
                </a:solidFill>
              </a:rPr>
              <a:t>			</a:t>
            </a:r>
            <a:r>
              <a:rPr lang="pt-BR" altLang="pt-BR" sz="2400" dirty="0">
                <a:solidFill>
                  <a:srgbClr val="CC9900"/>
                </a:solidFill>
              </a:rPr>
              <a:t>29/03/25</a:t>
            </a:r>
          </a:p>
          <a:p>
            <a:pPr algn="just" eaLnBrk="1" hangingPunct="1">
              <a:buClrTx/>
              <a:buSzPct val="80000"/>
              <a:buFontTx/>
              <a:buNone/>
            </a:pPr>
            <a:r>
              <a:rPr lang="pt-BR" altLang="pt-BR" sz="2400" dirty="0" err="1">
                <a:solidFill>
                  <a:srgbClr val="713204"/>
                </a:solidFill>
              </a:rPr>
              <a:t>Henriete</a:t>
            </a:r>
            <a:r>
              <a:rPr lang="pt-BR" altLang="pt-BR" sz="2400" dirty="0">
                <a:solidFill>
                  <a:srgbClr val="713204"/>
                </a:solidFill>
              </a:rPr>
              <a:t> da Silva Vieira				</a:t>
            </a:r>
            <a:r>
              <a:rPr lang="pt-BR" altLang="pt-BR" sz="2400" dirty="0">
                <a:solidFill>
                  <a:srgbClr val="CC9900"/>
                </a:solidFill>
              </a:rPr>
              <a:t>29/03/25</a:t>
            </a:r>
          </a:p>
          <a:p>
            <a:pPr algn="just" eaLnBrk="1" hangingPunct="1">
              <a:buClrTx/>
              <a:buSzPct val="80000"/>
              <a:buFontTx/>
              <a:buNone/>
            </a:pPr>
            <a:r>
              <a:rPr lang="pt-BR" altLang="pt-BR" sz="2400" dirty="0">
                <a:solidFill>
                  <a:srgbClr val="713204"/>
                </a:solidFill>
              </a:rPr>
              <a:t>Leonardo H. Rezende dos Santos	</a:t>
            </a:r>
            <a:r>
              <a:rPr lang="pt-BR" altLang="pt-BR" sz="2400">
                <a:solidFill>
                  <a:srgbClr val="713204"/>
                </a:solidFill>
              </a:rPr>
              <a:t>		</a:t>
            </a:r>
            <a:r>
              <a:rPr lang="pt-BR" altLang="pt-BR" sz="2400">
                <a:solidFill>
                  <a:srgbClr val="CC9900"/>
                </a:solidFill>
              </a:rPr>
              <a:t>04/12/26</a:t>
            </a:r>
            <a:endParaRPr lang="pt-BR" altLang="pt-BR" sz="2400" dirty="0">
              <a:solidFill>
                <a:srgbClr val="CC9900"/>
              </a:solidFill>
            </a:endParaRPr>
          </a:p>
          <a:p>
            <a:pPr algn="just" eaLnBrk="1" hangingPunct="1">
              <a:buClrTx/>
              <a:buSzPct val="80000"/>
              <a:buFontTx/>
              <a:buNone/>
            </a:pPr>
            <a:r>
              <a:rPr lang="pt-BR" altLang="pt-BR" sz="2400" dirty="0">
                <a:solidFill>
                  <a:srgbClr val="713204"/>
                </a:solidFill>
              </a:rPr>
              <a:t>****   VAGA  ****					</a:t>
            </a:r>
            <a:r>
              <a:rPr lang="pt-BR" altLang="pt-BR" sz="2400" dirty="0" err="1">
                <a:solidFill>
                  <a:srgbClr val="CC9900"/>
                </a:solidFill>
              </a:rPr>
              <a:t>xx</a:t>
            </a:r>
            <a:r>
              <a:rPr lang="pt-BR" altLang="pt-BR" sz="2400" dirty="0">
                <a:solidFill>
                  <a:srgbClr val="CC9900"/>
                </a:solidFill>
              </a:rPr>
              <a:t>/</a:t>
            </a:r>
            <a:r>
              <a:rPr lang="pt-BR" altLang="pt-BR" sz="2400" dirty="0" err="1">
                <a:solidFill>
                  <a:srgbClr val="CC9900"/>
                </a:solidFill>
              </a:rPr>
              <a:t>xx</a:t>
            </a:r>
            <a:r>
              <a:rPr lang="pt-BR" altLang="pt-BR" sz="2400" dirty="0">
                <a:solidFill>
                  <a:srgbClr val="CC9900"/>
                </a:solidFill>
              </a:rPr>
              <a:t>/</a:t>
            </a:r>
            <a:r>
              <a:rPr lang="pt-BR" altLang="pt-BR" sz="2400" dirty="0" err="1">
                <a:solidFill>
                  <a:srgbClr val="CC9900"/>
                </a:solidFill>
              </a:rPr>
              <a:t>xx</a:t>
            </a:r>
            <a:endParaRPr lang="pt-BR" altLang="pt-BR" sz="2400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altLang="pt-BR" sz="3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Função do Colegiado e do NDE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14438" y="1447800"/>
            <a:ext cx="7929562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0988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SzPct val="80000"/>
              <a:buFontTx/>
              <a:buNone/>
            </a:pPr>
            <a:r>
              <a:rPr lang="pt-BR" altLang="pt-BR" sz="2400" b="1">
                <a:solidFill>
                  <a:srgbClr val="713204"/>
                </a:solidFill>
                <a:cs typeface="Arial" charset="0"/>
              </a:rPr>
              <a:t>Colegiado (≠ coordenador do colegiado)</a:t>
            </a:r>
          </a:p>
          <a:p>
            <a:pPr eaLnBrk="1" hangingPunct="1">
              <a:buClr>
                <a:srgbClr val="611617"/>
              </a:buClr>
              <a:buSzPct val="80000"/>
              <a:buFont typeface="Wingdings" charset="2"/>
              <a:buChar char=""/>
            </a:pPr>
            <a:r>
              <a:rPr lang="pt-BR" altLang="pt-BR" sz="1500">
                <a:solidFill>
                  <a:srgbClr val="713204"/>
                </a:solidFill>
                <a:cs typeface="Arial" charset="0"/>
              </a:rPr>
              <a:t>eleger, dentre os membros do corpo docente do Departamento de Química, por maioria absoluta, o seu Coordenador e Subcoordenador; </a:t>
            </a:r>
          </a:p>
          <a:p>
            <a:pPr eaLnBrk="1" hangingPunct="1">
              <a:buClr>
                <a:srgbClr val="611617"/>
              </a:buClr>
              <a:buSzPct val="80000"/>
              <a:buFont typeface="Wingdings" charset="2"/>
              <a:buChar char=""/>
            </a:pPr>
            <a:r>
              <a:rPr lang="pt-BR" altLang="pt-BR" sz="1500">
                <a:solidFill>
                  <a:srgbClr val="713204"/>
                </a:solidFill>
                <a:cs typeface="Arial" charset="0"/>
              </a:rPr>
              <a:t>orientar e coordenar as atividades do curso, podendo </a:t>
            </a:r>
            <a:r>
              <a:rPr lang="pt-BR" altLang="pt-BR" sz="1500" b="1" u="sng">
                <a:solidFill>
                  <a:srgbClr val="713204"/>
                </a:solidFill>
                <a:cs typeface="Arial" charset="0"/>
              </a:rPr>
              <a:t>recomendar</a:t>
            </a:r>
            <a:r>
              <a:rPr lang="pt-BR" altLang="pt-BR" sz="1500">
                <a:solidFill>
                  <a:srgbClr val="713204"/>
                </a:solidFill>
                <a:cs typeface="Arial" charset="0"/>
              </a:rPr>
              <a:t> aos Departamentos a indicação ou substituição de docentes; </a:t>
            </a:r>
          </a:p>
          <a:p>
            <a:pPr eaLnBrk="1" hangingPunct="1">
              <a:buClr>
                <a:srgbClr val="611617"/>
              </a:buClr>
              <a:buSzPct val="80000"/>
              <a:buFont typeface="Wingdings" charset="2"/>
              <a:buChar char=""/>
            </a:pPr>
            <a:r>
              <a:rPr lang="pt-BR" altLang="pt-BR" sz="1500" b="1" u="sng">
                <a:solidFill>
                  <a:srgbClr val="713204"/>
                </a:solidFill>
                <a:cs typeface="Arial" charset="0"/>
              </a:rPr>
              <a:t>elaborar o currículo do curso</a:t>
            </a:r>
            <a:r>
              <a:rPr lang="pt-BR" altLang="pt-BR" sz="1500">
                <a:solidFill>
                  <a:srgbClr val="713204"/>
                </a:solidFill>
                <a:cs typeface="Arial" charset="0"/>
              </a:rPr>
              <a:t>, com indicação dos pré-requisitos e dos créditos das disciplinas que o compõem, para aprovação pela Câmara de Graduação; </a:t>
            </a:r>
          </a:p>
          <a:p>
            <a:pPr eaLnBrk="1" hangingPunct="1">
              <a:buClr>
                <a:srgbClr val="611617"/>
              </a:buClr>
              <a:buSzPct val="80000"/>
              <a:buFont typeface="Wingdings" charset="2"/>
              <a:buChar char=""/>
            </a:pPr>
            <a:r>
              <a:rPr lang="pt-BR" altLang="pt-BR" sz="1500">
                <a:solidFill>
                  <a:srgbClr val="713204"/>
                </a:solidFill>
                <a:cs typeface="Arial" charset="0"/>
              </a:rPr>
              <a:t>fixar diretrizes para os programas das disciplinas e </a:t>
            </a:r>
            <a:r>
              <a:rPr lang="pt-BR" altLang="pt-BR" sz="1500" b="1" u="sng">
                <a:solidFill>
                  <a:srgbClr val="713204"/>
                </a:solidFill>
                <a:cs typeface="Arial" charset="0"/>
              </a:rPr>
              <a:t>recomendar</a:t>
            </a:r>
            <a:r>
              <a:rPr lang="pt-BR" altLang="pt-BR" sz="1500">
                <a:solidFill>
                  <a:srgbClr val="713204"/>
                </a:solidFill>
                <a:cs typeface="Arial" charset="0"/>
              </a:rPr>
              <a:t> sua modificação aos Departamentos; </a:t>
            </a:r>
          </a:p>
          <a:p>
            <a:pPr eaLnBrk="1" hangingPunct="1">
              <a:buClr>
                <a:srgbClr val="611617"/>
              </a:buClr>
              <a:buSzPct val="80000"/>
              <a:buFont typeface="Wingdings" charset="2"/>
              <a:buChar char=""/>
            </a:pPr>
            <a:r>
              <a:rPr lang="pt-BR" altLang="pt-BR" sz="1500">
                <a:solidFill>
                  <a:srgbClr val="713204"/>
                </a:solidFill>
                <a:cs typeface="Arial" charset="0"/>
              </a:rPr>
              <a:t>deliberar sobre questões referentes à matrícula, dispensa de disciplina e aproveitamento de estudos e créditos, bem como trancamento parcial ou total de matrícula; </a:t>
            </a:r>
          </a:p>
          <a:p>
            <a:pPr eaLnBrk="1" hangingPunct="1">
              <a:buClr>
                <a:srgbClr val="611617"/>
              </a:buClr>
              <a:buSzPct val="80000"/>
              <a:buFont typeface="Wingdings" charset="2"/>
              <a:buChar char=""/>
            </a:pPr>
            <a:r>
              <a:rPr lang="pt-BR" altLang="pt-BR" sz="1500">
                <a:solidFill>
                  <a:srgbClr val="713204"/>
                </a:solidFill>
                <a:cs typeface="Arial" charset="0"/>
              </a:rPr>
              <a:t>estabelecer critérios para reopção, continuidade de estudos e obtenção de novo título; </a:t>
            </a:r>
          </a:p>
          <a:p>
            <a:pPr eaLnBrk="1" hangingPunct="1">
              <a:buClr>
                <a:srgbClr val="611617"/>
              </a:buClr>
              <a:buSzPct val="80000"/>
              <a:buFont typeface="Wingdings" charset="2"/>
              <a:buChar char=""/>
            </a:pPr>
            <a:r>
              <a:rPr lang="pt-BR" altLang="pt-BR" sz="1500">
                <a:solidFill>
                  <a:srgbClr val="713204"/>
                </a:solidFill>
                <a:cs typeface="Arial" charset="0"/>
              </a:rPr>
              <a:t>acompanhar as atividades do curso; </a:t>
            </a:r>
          </a:p>
          <a:p>
            <a:pPr eaLnBrk="1" hangingPunct="1">
              <a:buClr>
                <a:srgbClr val="611617"/>
              </a:buClr>
              <a:buSzPct val="80000"/>
              <a:buFont typeface="Wingdings" charset="2"/>
              <a:buChar char=""/>
            </a:pPr>
            <a:r>
              <a:rPr lang="pt-BR" altLang="pt-BR" sz="1500">
                <a:solidFill>
                  <a:srgbClr val="713204"/>
                </a:solidFill>
                <a:cs typeface="Arial" charset="0"/>
              </a:rPr>
              <a:t>demandar a oferta de disciplinas do curso; </a:t>
            </a:r>
          </a:p>
          <a:p>
            <a:pPr eaLnBrk="1" hangingPunct="1">
              <a:buClr>
                <a:srgbClr val="611617"/>
              </a:buClr>
              <a:buSzPct val="80000"/>
              <a:buFont typeface="Wingdings" charset="2"/>
              <a:buChar char=""/>
            </a:pPr>
            <a:r>
              <a:rPr lang="pt-BR" altLang="pt-BR" sz="1500" b="1">
                <a:solidFill>
                  <a:srgbClr val="713204"/>
                </a:solidFill>
                <a:cs typeface="Arial" charset="0"/>
              </a:rPr>
              <a:t>oferecer ao estudante efetiva orientação acadêmica</a:t>
            </a:r>
            <a:r>
              <a:rPr lang="pt-BR" altLang="pt-BR" sz="1500">
                <a:solidFill>
                  <a:srgbClr val="713204"/>
                </a:solidFill>
                <a:cs typeface="Arial" charset="0"/>
              </a:rPr>
              <a:t>; </a:t>
            </a:r>
          </a:p>
          <a:p>
            <a:pPr eaLnBrk="1" hangingPunct="1">
              <a:buClr>
                <a:srgbClr val="611617"/>
              </a:buClr>
              <a:buSzPct val="80000"/>
              <a:buFont typeface="Wingdings" charset="2"/>
              <a:buChar char=""/>
            </a:pPr>
            <a:r>
              <a:rPr lang="pt-BR" altLang="pt-BR" sz="1500">
                <a:solidFill>
                  <a:srgbClr val="713204"/>
                </a:solidFill>
                <a:cs typeface="Arial" charset="0"/>
              </a:rPr>
              <a:t>decidir as questões referentes a representações e recursos que lhe forem dirigidos</a:t>
            </a:r>
            <a:r>
              <a:rPr lang="pt-BR" altLang="pt-BR" sz="1400">
                <a:solidFill>
                  <a:srgbClr val="713204"/>
                </a:solidFill>
                <a:cs typeface="Arial" charset="0"/>
              </a:rPr>
              <a:t>. </a:t>
            </a:r>
          </a:p>
          <a:p>
            <a:pPr eaLnBrk="1" hangingPunct="1">
              <a:buClrTx/>
              <a:buSzPct val="80000"/>
              <a:buFontTx/>
              <a:buNone/>
            </a:pPr>
            <a:endParaRPr lang="pt-BR" altLang="pt-BR" sz="1400">
              <a:solidFill>
                <a:srgbClr val="713204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altLang="pt-BR" sz="3900" b="1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Função do Colegiado e do NDE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14438" y="1447800"/>
            <a:ext cx="79295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5125" indent="-280988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 marL="228600" indent="-228600"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SzPct val="80000"/>
              <a:buFontTx/>
              <a:buNone/>
            </a:pPr>
            <a:r>
              <a:rPr lang="pt-BR" altLang="pt-BR" sz="2400" b="1">
                <a:solidFill>
                  <a:srgbClr val="713204"/>
                </a:solidFill>
              </a:rPr>
              <a:t>NDE</a:t>
            </a:r>
          </a:p>
          <a:p>
            <a:pPr eaLnBrk="1" hangingPunct="1">
              <a:buClrTx/>
              <a:buSzPct val="80000"/>
              <a:buFontTx/>
              <a:buNone/>
            </a:pPr>
            <a:r>
              <a:rPr lang="pt-BR" altLang="pt-BR" sz="2000">
                <a:solidFill>
                  <a:srgbClr val="713204"/>
                </a:solidFill>
              </a:rPr>
              <a:t>Os NDE foram criados através da Resolução Nº 15/2011, de 31 de maio de 2011 e alterados pela Resolução Nº 10/2018, de 19 de junho de 2018.</a:t>
            </a:r>
          </a:p>
          <a:p>
            <a:pPr eaLnBrk="1" hangingPunct="1">
              <a:buClrTx/>
              <a:buSzPct val="80000"/>
              <a:buFontTx/>
              <a:buNone/>
            </a:pPr>
            <a:r>
              <a:rPr lang="pt-BR" altLang="pt-BR" sz="2000">
                <a:solidFill>
                  <a:srgbClr val="713204"/>
                </a:solidFill>
              </a:rPr>
              <a:t>Art. 2º - São atribuições do NDE:</a:t>
            </a:r>
          </a:p>
          <a:p>
            <a:pPr lvl="1" eaLnBrk="1" hangingPunct="1">
              <a:buClr>
                <a:srgbClr val="611617"/>
              </a:buClr>
              <a:buFont typeface="Wingdings" charset="2"/>
              <a:buChar char=""/>
            </a:pPr>
            <a:r>
              <a:rPr lang="pt-BR" altLang="pt-BR" sz="1400">
                <a:solidFill>
                  <a:srgbClr val="713204"/>
                </a:solidFill>
              </a:rPr>
              <a:t>I - propor ao Colegiado do Curso medidas que preservem a atualidade do Projeto Pedagógico do Curso (PPC), em face das demandas e possibilidades do campo de atuação profissional e da sociedade, em sentido amplo;</a:t>
            </a:r>
          </a:p>
          <a:p>
            <a:pPr lvl="1" eaLnBrk="1" hangingPunct="1">
              <a:buClr>
                <a:srgbClr val="611617"/>
              </a:buClr>
              <a:buFont typeface="Wingdings" charset="2"/>
              <a:buChar char=""/>
            </a:pPr>
            <a:r>
              <a:rPr lang="pt-BR" altLang="pt-BR" sz="1400">
                <a:solidFill>
                  <a:srgbClr val="713204"/>
                </a:solidFill>
              </a:rPr>
              <a:t>II - avaliar e contribuir sistematicamente para a consolidação do perfil profissional do egresso, considerando as Diretrizes Curriculares Nacionais, bem como a necessidade de promoção do desenvolvimento de competências, visando a adequada inserção social e profissional em seu campo de atuação;</a:t>
            </a:r>
          </a:p>
          <a:p>
            <a:pPr lvl="1" eaLnBrk="1" hangingPunct="1">
              <a:buClr>
                <a:srgbClr val="611617"/>
              </a:buClr>
              <a:buFont typeface="Wingdings" charset="2"/>
              <a:buChar char=""/>
            </a:pPr>
            <a:r>
              <a:rPr lang="pt-BR" altLang="pt-BR" sz="1400">
                <a:solidFill>
                  <a:srgbClr val="713204"/>
                </a:solidFill>
              </a:rPr>
              <a:t>III - implementar, junto ao Colegiado do Curso, ações que viabilizem as políticas necessárias à efetivação da flexibilização curricular;</a:t>
            </a:r>
          </a:p>
          <a:p>
            <a:pPr lvl="1" eaLnBrk="1" hangingPunct="1">
              <a:buClr>
                <a:srgbClr val="611617"/>
              </a:buClr>
              <a:buFont typeface="Wingdings" charset="2"/>
              <a:buChar char=""/>
            </a:pPr>
            <a:r>
              <a:rPr lang="pt-BR" altLang="pt-BR" sz="1400">
                <a:solidFill>
                  <a:srgbClr val="713204"/>
                </a:solidFill>
              </a:rPr>
              <a:t>IV - criar estratégias para viabilizar a articulação entre o ensino, a extensão, a pesquisa e a pós-graduação, considerando as demandas específicas do curso e de cada área do conhecimento;</a:t>
            </a:r>
          </a:p>
          <a:p>
            <a:pPr lvl="1" eaLnBrk="1" hangingPunct="1">
              <a:buClr>
                <a:srgbClr val="611617"/>
              </a:buClr>
              <a:buFont typeface="Wingdings" charset="2"/>
              <a:buChar char=""/>
            </a:pPr>
            <a:r>
              <a:rPr lang="pt-BR" altLang="pt-BR" sz="1400">
                <a:solidFill>
                  <a:srgbClr val="713204"/>
                </a:solidFill>
              </a:rPr>
              <a:t>V - </a:t>
            </a:r>
            <a:r>
              <a:rPr lang="pt-BR" altLang="pt-BR" sz="1400" b="1" u="sng">
                <a:solidFill>
                  <a:srgbClr val="713204"/>
                </a:solidFill>
              </a:rPr>
              <a:t>realizar anualmente uma atividade de avaliação do curso</a:t>
            </a:r>
            <a:r>
              <a:rPr lang="pt-BR" altLang="pt-BR" sz="1400" b="1">
                <a:solidFill>
                  <a:srgbClr val="713204"/>
                </a:solidFill>
              </a:rPr>
              <a:t> </a:t>
            </a:r>
            <a:r>
              <a:rPr lang="pt-BR" altLang="pt-BR" sz="1400">
                <a:solidFill>
                  <a:srgbClr val="713204"/>
                </a:solidFill>
              </a:rPr>
              <a:t>com participação da comunidade acadêmica que resulte em relatório, aprovado pelo Colegiado de Graduação, a ser enviado à Comissão Própria de Avaliação (CPA) da UFMG.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Group 2"/>
          <p:cNvGraphicFramePr>
            <a:graphicFrameLocks noGrp="1"/>
          </p:cNvGraphicFramePr>
          <p:nvPr/>
        </p:nvGraphicFramePr>
        <p:xfrm>
          <a:off x="1042988" y="2060575"/>
          <a:ext cx="7994650" cy="3303588"/>
        </p:xfrm>
        <a:graphic>
          <a:graphicData uri="http://schemas.openxmlformats.org/drawingml/2006/table">
            <a:tbl>
              <a:tblPr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75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alt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90000" marR="90000" marT="51336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QUÍMICA DIURNO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Bach.  /  Lic.</a:t>
                      </a:r>
                    </a:p>
                  </a:txBody>
                  <a:tcPr marL="90000" marR="90000" marT="51336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LICENCIATURA NOTURNO</a:t>
                      </a:r>
                    </a:p>
                  </a:txBody>
                  <a:tcPr marL="90000" marR="90000" marT="51336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QUÍMICA TECNOLÓGICA</a:t>
                      </a:r>
                    </a:p>
                  </a:txBody>
                  <a:tcPr marL="90000" marR="90000" marT="51336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Carga horária</a:t>
                      </a:r>
                    </a:p>
                  </a:txBody>
                  <a:tcPr marL="90000" marR="90000" marT="51336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3195 / 3060</a:t>
                      </a:r>
                    </a:p>
                  </a:txBody>
                  <a:tcPr marL="90000" marR="90000" marT="52848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3060</a:t>
                      </a:r>
                    </a:p>
                  </a:txBody>
                  <a:tcPr marL="90000" marR="90000" marT="52848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2880</a:t>
                      </a:r>
                    </a:p>
                  </a:txBody>
                  <a:tcPr marL="90000" marR="90000" marT="52848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5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Duração padrão (semestres)</a:t>
                      </a:r>
                    </a:p>
                  </a:txBody>
                  <a:tcPr marL="90000" marR="90000" marT="51336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52848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52848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52848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Número de vagas</a:t>
                      </a:r>
                    </a:p>
                  </a:txBody>
                  <a:tcPr marL="90000" marR="90000" marT="51336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50</a:t>
                      </a:r>
                    </a:p>
                  </a:txBody>
                  <a:tcPr marL="90000" marR="90000" marT="52848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40</a:t>
                      </a:r>
                    </a:p>
                  </a:txBody>
                  <a:tcPr marL="90000" marR="90000" marT="52848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40</a:t>
                      </a:r>
                    </a:p>
                  </a:txBody>
                  <a:tcPr marL="90000" marR="90000" marT="52848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42988" y="44450"/>
            <a:ext cx="7499350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4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CURSOS E PERCURSOS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14438" y="1196975"/>
            <a:ext cx="7929562" cy="55451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65125" indent="-280988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8175" indent="-2349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SzPct val="80000"/>
              <a:defRPr/>
            </a:pPr>
            <a:r>
              <a:rPr lang="pt-BR" altLang="pt-BR" sz="2800" b="1" dirty="0">
                <a:solidFill>
                  <a:srgbClr val="713204"/>
                </a:solidFill>
                <a:latin typeface="Gill Sans MT" charset="0"/>
                <a:ea typeface="+mn-ea"/>
              </a:rPr>
              <a:t>QUÍMICA</a:t>
            </a:r>
          </a:p>
          <a:p>
            <a:pPr marL="363538" indent="-282575" eaLnBrk="1" hangingPunct="1">
              <a:spcBef>
                <a:spcPts val="600"/>
              </a:spcBef>
              <a:buClr>
                <a:srgbClr val="611617"/>
              </a:buClr>
              <a:buSzPct val="80000"/>
              <a:buFont typeface="Wingdings" charset="2"/>
              <a:buChar char=""/>
              <a:defRPr/>
            </a:pPr>
            <a:r>
              <a:rPr lang="pt-BR" altLang="pt-BR" sz="2400" b="1" dirty="0">
                <a:solidFill>
                  <a:srgbClr val="713204"/>
                </a:solidFill>
                <a:latin typeface="Gill Sans MT" charset="0"/>
                <a:ea typeface="+mn-ea"/>
              </a:rPr>
              <a:t>Bacharelado (diurno)</a:t>
            </a:r>
          </a:p>
          <a:p>
            <a:pPr lvl="1" eaLnBrk="1" hangingPunct="1">
              <a:spcBef>
                <a:spcPts val="550"/>
              </a:spcBef>
              <a:buClr>
                <a:srgbClr val="611617"/>
              </a:buClr>
              <a:buSzPct val="10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Formação Livre (onde todos entram)</a:t>
            </a:r>
          </a:p>
          <a:p>
            <a:pPr lvl="1" eaLnBrk="1" hangingPunct="1">
              <a:spcBef>
                <a:spcPts val="550"/>
              </a:spcBef>
              <a:buClr>
                <a:srgbClr val="611617"/>
              </a:buClr>
              <a:buSzPct val="100000"/>
              <a:buFont typeface="Wingdings" charset="2"/>
              <a:buChar char=""/>
              <a:defRPr/>
            </a:pPr>
            <a:r>
              <a:rPr lang="pt-BR" altLang="pt-BR" dirty="0" err="1">
                <a:solidFill>
                  <a:srgbClr val="713204"/>
                </a:solidFill>
                <a:latin typeface="Gill Sans MT" charset="0"/>
                <a:ea typeface="+mn-ea"/>
              </a:rPr>
              <a:t>F.C.</a:t>
            </a: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 Química Tecnológica</a:t>
            </a:r>
          </a:p>
          <a:p>
            <a:pPr lvl="1" eaLnBrk="1" hangingPunct="1">
              <a:spcBef>
                <a:spcPts val="550"/>
              </a:spcBef>
              <a:buClr>
                <a:srgbClr val="611617"/>
              </a:buClr>
              <a:buSzPct val="10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F. C. Química de Materiais</a:t>
            </a:r>
          </a:p>
          <a:p>
            <a:pPr lvl="1" eaLnBrk="1" hangingPunct="1">
              <a:spcBef>
                <a:spcPts val="550"/>
              </a:spcBef>
              <a:buClr>
                <a:srgbClr val="611617"/>
              </a:buClr>
              <a:buSzPct val="10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F. C. Química Fina</a:t>
            </a:r>
          </a:p>
          <a:p>
            <a:pPr lvl="1" eaLnBrk="1" hangingPunct="1">
              <a:spcBef>
                <a:spcPts val="550"/>
              </a:spcBef>
              <a:buClr>
                <a:srgbClr val="611617"/>
              </a:buClr>
              <a:buSzPct val="10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F. C. Ambiental</a:t>
            </a:r>
          </a:p>
          <a:p>
            <a:pPr lvl="1" eaLnBrk="1" hangingPunct="1">
              <a:spcBef>
                <a:spcPts val="550"/>
              </a:spcBef>
              <a:buClr>
                <a:srgbClr val="611617"/>
              </a:buClr>
              <a:buSzPct val="10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F. C. Aberta</a:t>
            </a:r>
          </a:p>
          <a:p>
            <a:pPr marL="363538" indent="-282575" eaLnBrk="1" hangingPunct="1">
              <a:spcBef>
                <a:spcPts val="600"/>
              </a:spcBef>
              <a:buClr>
                <a:srgbClr val="611617"/>
              </a:buClr>
              <a:buSzPct val="80000"/>
              <a:buFont typeface="Wingdings" charset="2"/>
              <a:buChar char=""/>
              <a:defRPr/>
            </a:pPr>
            <a:r>
              <a:rPr lang="pt-BR" altLang="pt-BR" sz="2400" b="1" dirty="0">
                <a:solidFill>
                  <a:srgbClr val="713204"/>
                </a:solidFill>
                <a:latin typeface="Gill Sans MT" charset="0"/>
                <a:ea typeface="+mn-ea"/>
              </a:rPr>
              <a:t>Licenciatura (diurno e noturno)</a:t>
            </a:r>
          </a:p>
          <a:p>
            <a:pPr eaLnBrk="1" hangingPunct="1">
              <a:spcBef>
                <a:spcPts val="600"/>
              </a:spcBef>
              <a:buSzPct val="80000"/>
              <a:defRPr/>
            </a:pPr>
            <a:endParaRPr lang="pt-BR" altLang="pt-BR" sz="800" dirty="0">
              <a:solidFill>
                <a:srgbClr val="713204"/>
              </a:solidFill>
              <a:latin typeface="Gill Sans MT" charset="0"/>
              <a:ea typeface="+mn-ea"/>
            </a:endParaRPr>
          </a:p>
          <a:p>
            <a:pPr eaLnBrk="1" hangingPunct="1">
              <a:spcBef>
                <a:spcPts val="600"/>
              </a:spcBef>
              <a:buSzPct val="80000"/>
              <a:defRPr/>
            </a:pPr>
            <a:r>
              <a:rPr lang="pt-BR" altLang="pt-BR" sz="2400" b="1" dirty="0">
                <a:solidFill>
                  <a:srgbClr val="713204"/>
                </a:solidFill>
                <a:latin typeface="Gill Sans MT" charset="0"/>
                <a:ea typeface="+mn-ea"/>
              </a:rPr>
              <a:t>QUÍMICA TECNOLÓGICA - BACHARELADO</a:t>
            </a:r>
          </a:p>
          <a:p>
            <a:pPr lvl="1" eaLnBrk="1" hangingPunct="1">
              <a:spcBef>
                <a:spcPts val="550"/>
              </a:spcBef>
              <a:buClr>
                <a:srgbClr val="611617"/>
              </a:buClr>
              <a:buSzPct val="10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Formação Livre (onde todos entram)</a:t>
            </a:r>
          </a:p>
          <a:p>
            <a:pPr lvl="1" eaLnBrk="1" hangingPunct="1">
              <a:spcBef>
                <a:spcPts val="550"/>
              </a:spcBef>
              <a:buClr>
                <a:srgbClr val="611617"/>
              </a:buClr>
              <a:buSzPct val="100000"/>
              <a:buFont typeface="Wingdings" charset="2"/>
              <a:buChar char=""/>
              <a:defRPr/>
            </a:pPr>
            <a:r>
              <a:rPr lang="pt-BR" altLang="pt-BR" dirty="0" err="1">
                <a:solidFill>
                  <a:srgbClr val="713204"/>
                </a:solidFill>
                <a:latin typeface="Gill Sans MT" charset="0"/>
                <a:ea typeface="+mn-ea"/>
              </a:rPr>
              <a:t>F.C.</a:t>
            </a: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 Química Industrial</a:t>
            </a:r>
          </a:p>
          <a:p>
            <a:pPr lvl="1" eaLnBrk="1" hangingPunct="1">
              <a:spcBef>
                <a:spcPts val="550"/>
              </a:spcBef>
              <a:buClr>
                <a:srgbClr val="611617"/>
              </a:buClr>
              <a:buSzPct val="100000"/>
              <a:buFont typeface="Wingdings" charset="2"/>
              <a:buChar char=""/>
              <a:defRPr/>
            </a:pPr>
            <a:r>
              <a:rPr lang="pt-BR" altLang="pt-BR" dirty="0" err="1">
                <a:solidFill>
                  <a:srgbClr val="713204"/>
                </a:solidFill>
                <a:latin typeface="Gill Sans MT" charset="0"/>
                <a:ea typeface="+mn-ea"/>
              </a:rPr>
              <a:t>F.C.</a:t>
            </a: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 Pesquisa e Desenvolvimento</a:t>
            </a:r>
          </a:p>
          <a:p>
            <a:pPr lvl="1" eaLnBrk="1" hangingPunct="1">
              <a:spcBef>
                <a:spcPts val="550"/>
              </a:spcBef>
              <a:buClr>
                <a:srgbClr val="611617"/>
              </a:buClr>
              <a:buSzPct val="100000"/>
              <a:buFont typeface="Wingdings" charset="2"/>
              <a:buChar char=""/>
              <a:defRPr/>
            </a:pPr>
            <a:r>
              <a:rPr lang="pt-BR" altLang="pt-BR" dirty="0" err="1">
                <a:solidFill>
                  <a:srgbClr val="713204"/>
                </a:solidFill>
                <a:latin typeface="Gill Sans MT" charset="0"/>
                <a:ea typeface="+mn-ea"/>
              </a:rPr>
              <a:t>F.C.</a:t>
            </a: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 Aberta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42988" y="44450"/>
            <a:ext cx="7499350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4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CURSOS E PERCURSOS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1079500" y="2062163"/>
          <a:ext cx="7958138" cy="3738565"/>
        </p:xfrm>
        <a:graphic>
          <a:graphicData uri="http://schemas.openxmlformats.org/drawingml/2006/table">
            <a:tbl>
              <a:tblPr/>
              <a:tblGrid>
                <a:gridCol w="138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5138"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Modalidade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 gridSpan="1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Nº de créditos exigidos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OB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FORM. LIVRE</a:t>
                      </a:r>
                    </a:p>
                  </a:txBody>
                  <a:tcPr marL="14760" marR="14760" marT="1728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G1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G2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G4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G5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G6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G7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G8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G9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Total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Bacharelado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157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42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10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213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Q. Tecnológica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167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16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12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10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213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Q. Materiais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169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30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10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213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Q. Fina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157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42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10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213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Q. Ambiental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157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42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10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213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Aberta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157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28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10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18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213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669" name="Text Box 298"/>
          <p:cNvSpPr txBox="1">
            <a:spLocks noChangeArrowheads="1"/>
          </p:cNvSpPr>
          <p:nvPr/>
        </p:nvSpPr>
        <p:spPr bwMode="auto">
          <a:xfrm>
            <a:off x="1692275" y="1341438"/>
            <a:ext cx="388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b="1">
                <a:solidFill>
                  <a:srgbClr val="713204"/>
                </a:solidFill>
              </a:rPr>
              <a:t>BACHARELADO</a:t>
            </a:r>
          </a:p>
        </p:txBody>
      </p:sp>
      <p:sp>
        <p:nvSpPr>
          <p:cNvPr id="23670" name="AutoShape 299"/>
          <p:cNvSpPr>
            <a:spLocks noChangeArrowheads="1"/>
          </p:cNvSpPr>
          <p:nvPr/>
        </p:nvSpPr>
        <p:spPr bwMode="auto">
          <a:xfrm rot="10800000">
            <a:off x="7381875" y="5789613"/>
            <a:ext cx="433388" cy="576262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DD7BA"/>
          </a:solidFill>
          <a:ln w="25560" cap="sq">
            <a:solidFill>
              <a:srgbClr val="92222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23671" name="Text Box 300"/>
          <p:cNvSpPr txBox="1">
            <a:spLocks noChangeArrowheads="1"/>
          </p:cNvSpPr>
          <p:nvPr/>
        </p:nvSpPr>
        <p:spPr bwMode="auto">
          <a:xfrm>
            <a:off x="7308850" y="6372225"/>
            <a:ext cx="650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800">
                <a:latin typeface="Arial" charset="0"/>
              </a:rPr>
              <a:t>AAC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042988" y="44450"/>
            <a:ext cx="7499350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4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CURSOS E PERCURSOS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0"/>
            <a:ext cx="7232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esquerda 2"/>
          <p:cNvSpPr>
            <a:spLocks noChangeArrowheads="1"/>
          </p:cNvSpPr>
          <p:nvPr/>
        </p:nvSpPr>
        <p:spPr bwMode="auto">
          <a:xfrm>
            <a:off x="2843213" y="908050"/>
            <a:ext cx="649287" cy="72548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8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6945 0.041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5 0.04187 L 0.09063 0.241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9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1079500" y="2062163"/>
          <a:ext cx="7958138" cy="1393826"/>
        </p:xfrm>
        <a:graphic>
          <a:graphicData uri="http://schemas.openxmlformats.org/drawingml/2006/table">
            <a:tbl>
              <a:tblPr/>
              <a:tblGrid>
                <a:gridCol w="138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5138"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Modalidade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 gridSpan="1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Nº de créditos exigidos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OB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FORM. LIVRE</a:t>
                      </a:r>
                    </a:p>
                  </a:txBody>
                  <a:tcPr marL="14760" marR="14760" marT="1728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G1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G2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G4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G5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G6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G7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G8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G9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Total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Licenciatura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174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12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15 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204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23" name="Text Box 298"/>
          <p:cNvSpPr txBox="1">
            <a:spLocks noChangeArrowheads="1"/>
          </p:cNvSpPr>
          <p:nvPr/>
        </p:nvSpPr>
        <p:spPr bwMode="auto">
          <a:xfrm>
            <a:off x="1692275" y="1341438"/>
            <a:ext cx="38877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b="1">
                <a:solidFill>
                  <a:srgbClr val="713204"/>
                </a:solidFill>
              </a:rPr>
              <a:t>LICENCIATURA</a:t>
            </a:r>
          </a:p>
        </p:txBody>
      </p:sp>
      <p:sp>
        <p:nvSpPr>
          <p:cNvPr id="24624" name="AutoShape 299"/>
          <p:cNvSpPr>
            <a:spLocks noChangeArrowheads="1"/>
          </p:cNvSpPr>
          <p:nvPr/>
        </p:nvSpPr>
        <p:spPr bwMode="auto">
          <a:xfrm rot="10800000">
            <a:off x="7380288" y="3573463"/>
            <a:ext cx="433387" cy="576262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DD7BA"/>
          </a:solidFill>
          <a:ln w="25560" cap="sq">
            <a:solidFill>
              <a:srgbClr val="92222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24625" name="Text Box 300"/>
          <p:cNvSpPr txBox="1">
            <a:spLocks noChangeArrowheads="1"/>
          </p:cNvSpPr>
          <p:nvPr/>
        </p:nvSpPr>
        <p:spPr bwMode="auto">
          <a:xfrm>
            <a:off x="7307263" y="4156075"/>
            <a:ext cx="650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800">
                <a:latin typeface="Arial" charset="0"/>
              </a:rPr>
              <a:t>AAC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042988" y="44450"/>
            <a:ext cx="7499350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4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CURSOS E PERCURSOS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baixo 2"/>
          <p:cNvSpPr>
            <a:spLocks noChangeArrowheads="1"/>
          </p:cNvSpPr>
          <p:nvPr/>
        </p:nvSpPr>
        <p:spPr bwMode="auto">
          <a:xfrm>
            <a:off x="5219700" y="3875088"/>
            <a:ext cx="1296988" cy="11509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>
              <a:cs typeface="Arial" charset="0"/>
            </a:endParaRPr>
          </a:p>
        </p:txBody>
      </p:sp>
      <p:sp>
        <p:nvSpPr>
          <p:cNvPr id="4" name="Seta para a esquerda 3"/>
          <p:cNvSpPr>
            <a:spLocks noChangeArrowheads="1"/>
          </p:cNvSpPr>
          <p:nvPr/>
        </p:nvSpPr>
        <p:spPr bwMode="auto">
          <a:xfrm>
            <a:off x="6516688" y="5921375"/>
            <a:ext cx="576262" cy="57626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8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11638" y="2565400"/>
            <a:ext cx="39560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Estudante com previsão de conclusão para 2021/1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1042988" y="2062163"/>
          <a:ext cx="7994650" cy="2808285"/>
        </p:xfrm>
        <a:graphic>
          <a:graphicData uri="http://schemas.openxmlformats.org/drawingml/2006/table">
            <a:tbl>
              <a:tblPr/>
              <a:tblGrid>
                <a:gridCol w="139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8312"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Modalidade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 gridSpan="1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Nº de créditos exigidos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OB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FORM. LIVRE</a:t>
                      </a:r>
                    </a:p>
                  </a:txBody>
                  <a:tcPr marL="14760" marR="14760" marT="1728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G1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G2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G4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G5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G6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G7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G8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G9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Total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Bacharelado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148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12 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29 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192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1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Q. Industrial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150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16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12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7 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192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P &amp; D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150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8 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12 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15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192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Aberta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140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27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12 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 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13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192</a:t>
                      </a:r>
                    </a:p>
                  </a:txBody>
                  <a:tcPr marL="14760" marR="14760" marT="18540" marB="14760" anchor="ctr" horzOverflow="overflow">
                    <a:lnL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89" name="Text Box 218"/>
          <p:cNvSpPr txBox="1">
            <a:spLocks noChangeArrowheads="1"/>
          </p:cNvSpPr>
          <p:nvPr/>
        </p:nvSpPr>
        <p:spPr bwMode="auto">
          <a:xfrm>
            <a:off x="1331913" y="1341438"/>
            <a:ext cx="748823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713204"/>
                </a:solidFill>
              </a:rPr>
              <a:t>BACHARELADO QUÍMICA TECNOLÓGICA</a:t>
            </a:r>
          </a:p>
        </p:txBody>
      </p:sp>
      <p:sp>
        <p:nvSpPr>
          <p:cNvPr id="25690" name="AutoShape 219"/>
          <p:cNvSpPr>
            <a:spLocks noChangeArrowheads="1"/>
          </p:cNvSpPr>
          <p:nvPr/>
        </p:nvSpPr>
        <p:spPr bwMode="auto">
          <a:xfrm rot="10800000">
            <a:off x="5183188" y="4872038"/>
            <a:ext cx="431800" cy="576262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FDD7BA"/>
          </a:solidFill>
          <a:ln w="25560" cap="sq">
            <a:solidFill>
              <a:srgbClr val="92222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25691" name="Text Box 220"/>
          <p:cNvSpPr txBox="1">
            <a:spLocks noChangeArrowheads="1"/>
          </p:cNvSpPr>
          <p:nvPr/>
        </p:nvSpPr>
        <p:spPr bwMode="auto">
          <a:xfrm>
            <a:off x="5111750" y="5454650"/>
            <a:ext cx="650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800">
                <a:latin typeface="Arial" charset="0"/>
              </a:rPr>
              <a:t>AAC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042988" y="44450"/>
            <a:ext cx="7499350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4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CURSOS E PERCURSOS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0"/>
            <a:ext cx="797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esquerda 2"/>
          <p:cNvSpPr>
            <a:spLocks noChangeArrowheads="1"/>
          </p:cNvSpPr>
          <p:nvPr/>
        </p:nvSpPr>
        <p:spPr bwMode="auto">
          <a:xfrm>
            <a:off x="7529513" y="4483100"/>
            <a:ext cx="858837" cy="742950"/>
          </a:xfrm>
          <a:prstGeom prst="leftArrow">
            <a:avLst>
              <a:gd name="adj1" fmla="val 50000"/>
              <a:gd name="adj2" fmla="val 50071"/>
            </a:avLst>
          </a:prstGeom>
          <a:solidFill>
            <a:srgbClr val="00B8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>
              <a:cs typeface="Arial" charset="0"/>
            </a:endParaRPr>
          </a:p>
        </p:txBody>
      </p:sp>
      <p:sp>
        <p:nvSpPr>
          <p:cNvPr id="10" name="Seta para a esquerda 9"/>
          <p:cNvSpPr>
            <a:spLocks noChangeArrowheads="1"/>
          </p:cNvSpPr>
          <p:nvPr/>
        </p:nvSpPr>
        <p:spPr bwMode="auto">
          <a:xfrm>
            <a:off x="7529513" y="5205413"/>
            <a:ext cx="858837" cy="744537"/>
          </a:xfrm>
          <a:prstGeom prst="leftArrow">
            <a:avLst>
              <a:gd name="adj1" fmla="val 50000"/>
              <a:gd name="adj2" fmla="val 49964"/>
            </a:avLst>
          </a:prstGeom>
          <a:solidFill>
            <a:srgbClr val="00B8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>
              <a:cs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19475" y="2638425"/>
            <a:ext cx="39560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Estudante com previsão de conclusão para 2021/1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63938" y="5746750"/>
            <a:ext cx="338455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Muita atenção: essas atividades não aparecem no plano de estudos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1874E-6 L 0.11024 -0.146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7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1" grpId="0"/>
      <p:bldP spid="11" grpId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1187450" y="53975"/>
            <a:ext cx="76327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4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QUANTITATIVOS</a:t>
            </a: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339463"/>
              </p:ext>
            </p:extLst>
          </p:nvPr>
        </p:nvGraphicFramePr>
        <p:xfrm>
          <a:off x="971601" y="1125538"/>
          <a:ext cx="8139061" cy="5618164"/>
        </p:xfrm>
        <a:graphic>
          <a:graphicData uri="http://schemas.openxmlformats.org/drawingml/2006/table">
            <a:tbl>
              <a:tblPr/>
              <a:tblGrid>
                <a:gridCol w="132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3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3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758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alt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QUÍMICA DIURNO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Bach.  /  Lic.</a:t>
                      </a: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LICENCIATURA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 NOTURNO</a:t>
                      </a: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LICENCIATURA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EAD</a:t>
                      </a: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QUÍMICA TECNOLÓGICA</a:t>
                      </a: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TOTAL</a:t>
                      </a: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224 / 21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150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13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ill Sans MT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184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1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2023</a:t>
                      </a: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53 / 0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13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40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1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2022</a:t>
                      </a: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51 / 4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34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17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31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1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2021</a:t>
                      </a: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37 / 3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22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17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26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1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2020</a:t>
                      </a: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29 / 5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23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23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28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1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2019</a:t>
                      </a: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19 / 3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26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32</a:t>
                      </a:r>
                      <a:endParaRPr kumimoji="0" lang="pt-BR" alt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13204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19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1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2018</a:t>
                      </a: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22 / 4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14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116</a:t>
                      </a:r>
                      <a:endParaRPr kumimoji="0" lang="pt-BR" alt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13204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18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1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2017</a:t>
                      </a: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9 / 2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13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-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14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1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&lt; 2017</a:t>
                      </a: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4 / 0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10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-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55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713204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90000" marR="90000" marT="51337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3204"/>
                          </a:solidFill>
                          <a:effectLst/>
                          <a:latin typeface="Gill Sans MT" charset="0"/>
                          <a:cs typeface="Arial" charset="0"/>
                        </a:rPr>
                        <a:t>Total de estudantes: 579 + 13</a:t>
                      </a:r>
                      <a:endParaRPr kumimoji="0" lang="pt-BR" alt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90000" marR="90000" marT="52849" marB="46801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alt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13204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90000" marR="90000" marT="52848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alt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13204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90000" marR="90000" marT="52848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alt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13204"/>
                        </a:solidFill>
                        <a:effectLst/>
                        <a:latin typeface="Gill Sans MT" charset="0"/>
                        <a:cs typeface="Arial" charset="0"/>
                      </a:endParaRPr>
                    </a:p>
                  </a:txBody>
                  <a:tcPr marL="90000" marR="90000" marT="52848" marB="468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42988" y="144463"/>
            <a:ext cx="7499350" cy="8366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ESTRUTURA ORGANIZACIONAL DA UFMG</a:t>
            </a:r>
            <a:endParaRPr lang="pt-BR" altLang="pt-BR" sz="14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 charset="0"/>
              <a:ea typeface="+mn-ea"/>
            </a:endParaRPr>
          </a:p>
        </p:txBody>
      </p:sp>
      <p:grpSp>
        <p:nvGrpSpPr>
          <p:cNvPr id="14" name="Grupo 13"/>
          <p:cNvGrpSpPr>
            <a:grpSpLocks/>
          </p:cNvGrpSpPr>
          <p:nvPr/>
        </p:nvGrpSpPr>
        <p:grpSpPr bwMode="auto">
          <a:xfrm>
            <a:off x="1457325" y="2978150"/>
            <a:ext cx="7085013" cy="927100"/>
            <a:chOff x="1457900" y="2978835"/>
            <a:chExt cx="7084438" cy="926604"/>
          </a:xfrm>
        </p:grpSpPr>
        <p:sp>
          <p:nvSpPr>
            <p:cNvPr id="11" name="CaixaDeTexto 10"/>
            <p:cNvSpPr txBox="1"/>
            <p:nvPr/>
          </p:nvSpPr>
          <p:spPr>
            <a:xfrm>
              <a:off x="1457900" y="2978835"/>
              <a:ext cx="7084438" cy="7996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t-BR" sz="4600" b="1" dirty="0">
                  <a:solidFill>
                    <a:srgbClr val="CC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A                é complexa?</a:t>
              </a:r>
            </a:p>
          </p:txBody>
        </p:sp>
        <p:pic>
          <p:nvPicPr>
            <p:cNvPr id="10255" name="Imagem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350" y="2989657"/>
              <a:ext cx="2133524" cy="91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CaixaDeTexto 20"/>
          <p:cNvSpPr txBox="1"/>
          <p:nvPr/>
        </p:nvSpPr>
        <p:spPr>
          <a:xfrm>
            <a:off x="1446213" y="4057650"/>
            <a:ext cx="7085012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Certamente mais  complexa que uma empresa de grande porte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26986"/>
            <a:ext cx="4656468" cy="37890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10" y="4550316"/>
            <a:ext cx="5940152" cy="22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7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501775" y="1700213"/>
            <a:ext cx="7173913" cy="25923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65125" indent="-280988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SzPct val="80000"/>
              <a:defRPr/>
            </a:pPr>
            <a:r>
              <a:rPr lang="pt-BR" altLang="pt-BR" sz="2400" u="sng" dirty="0">
                <a:solidFill>
                  <a:srgbClr val="713204"/>
                </a:solidFill>
                <a:latin typeface="Gill Sans MT" charset="0"/>
                <a:ea typeface="+mn-ea"/>
              </a:rPr>
              <a:t>Alunos Matriculados</a:t>
            </a:r>
            <a:r>
              <a:rPr lang="pt-BR" altLang="pt-BR" sz="2400" dirty="0">
                <a:solidFill>
                  <a:srgbClr val="713204"/>
                </a:solidFill>
                <a:latin typeface="Gill Sans MT" charset="0"/>
                <a:ea typeface="+mn-ea"/>
              </a:rPr>
              <a:t>: </a:t>
            </a:r>
            <a:r>
              <a:rPr lang="pt-BR" altLang="pt-BR" sz="2400" b="1" dirty="0">
                <a:solidFill>
                  <a:srgbClr val="713204"/>
                </a:solidFill>
                <a:latin typeface="Gill Sans MT" charset="0"/>
                <a:ea typeface="+mn-ea"/>
              </a:rPr>
              <a:t>224</a:t>
            </a:r>
          </a:p>
          <a:p>
            <a:pPr marL="363538" indent="-282575" eaLnBrk="1" hangingPunct="1">
              <a:spcBef>
                <a:spcPts val="600"/>
              </a:spcBef>
              <a:buClr>
                <a:srgbClr val="611617"/>
              </a:buClr>
              <a:buSzPct val="8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Formação Livre: </a:t>
            </a:r>
            <a:r>
              <a:rPr lang="pt-BR" altLang="pt-BR" b="1" dirty="0">
                <a:solidFill>
                  <a:srgbClr val="713204"/>
                </a:solidFill>
                <a:latin typeface="Gill Sans MT" charset="0"/>
                <a:ea typeface="+mn-ea"/>
              </a:rPr>
              <a:t>198</a:t>
            </a:r>
          </a:p>
          <a:p>
            <a:pPr marL="363538" indent="-282575" eaLnBrk="1" hangingPunct="1">
              <a:spcBef>
                <a:spcPts val="600"/>
              </a:spcBef>
              <a:buClr>
                <a:srgbClr val="611617"/>
              </a:buClr>
              <a:buSzPct val="8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F.C. Química Tecnológica: </a:t>
            </a:r>
            <a:r>
              <a:rPr lang="pt-BR" altLang="pt-BR" b="1" dirty="0">
                <a:solidFill>
                  <a:srgbClr val="713204"/>
                </a:solidFill>
                <a:latin typeface="Gill Sans MT" charset="0"/>
                <a:ea typeface="+mn-ea"/>
              </a:rPr>
              <a:t>7</a:t>
            </a:r>
          </a:p>
          <a:p>
            <a:pPr marL="363538" indent="-282575" eaLnBrk="1" hangingPunct="1">
              <a:spcBef>
                <a:spcPts val="600"/>
              </a:spcBef>
              <a:buClr>
                <a:srgbClr val="611617"/>
              </a:buClr>
              <a:buSzPct val="8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F. C. Química de Materiais: </a:t>
            </a:r>
            <a:r>
              <a:rPr lang="pt-BR" altLang="pt-BR" b="1" dirty="0">
                <a:solidFill>
                  <a:srgbClr val="713204"/>
                </a:solidFill>
                <a:latin typeface="Gill Sans MT" charset="0"/>
                <a:ea typeface="+mn-ea"/>
              </a:rPr>
              <a:t>3</a:t>
            </a:r>
          </a:p>
          <a:p>
            <a:pPr marL="363538" indent="-282575" eaLnBrk="1" hangingPunct="1">
              <a:spcBef>
                <a:spcPts val="600"/>
              </a:spcBef>
              <a:buClr>
                <a:srgbClr val="611617"/>
              </a:buClr>
              <a:buSzPct val="8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F. C. Química Fina: </a:t>
            </a:r>
            <a:r>
              <a:rPr lang="pt-BR" altLang="pt-BR" b="1" dirty="0">
                <a:solidFill>
                  <a:srgbClr val="713204"/>
                </a:solidFill>
                <a:latin typeface="Gill Sans MT" charset="0"/>
                <a:ea typeface="+mn-ea"/>
              </a:rPr>
              <a:t>1</a:t>
            </a:r>
          </a:p>
          <a:p>
            <a:pPr marL="363538" indent="-282575" eaLnBrk="1" hangingPunct="1">
              <a:spcBef>
                <a:spcPts val="600"/>
              </a:spcBef>
              <a:buClr>
                <a:srgbClr val="611617"/>
              </a:buClr>
              <a:buSzPct val="8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F. C. Ambiental: </a:t>
            </a:r>
            <a:r>
              <a:rPr lang="pt-BR" altLang="pt-BR" b="1" dirty="0">
                <a:solidFill>
                  <a:srgbClr val="713204"/>
                </a:solidFill>
                <a:latin typeface="Gill Sans MT" charset="0"/>
                <a:ea typeface="+mn-ea"/>
              </a:rPr>
              <a:t>4</a:t>
            </a:r>
            <a:endParaRPr lang="pt-BR" altLang="pt-BR" dirty="0">
              <a:solidFill>
                <a:srgbClr val="713204"/>
              </a:solidFill>
              <a:latin typeface="Gill Sans MT" charset="0"/>
              <a:ea typeface="+mn-ea"/>
            </a:endParaRPr>
          </a:p>
          <a:p>
            <a:pPr marL="363538" indent="-282575" eaLnBrk="1" hangingPunct="1">
              <a:spcBef>
                <a:spcPts val="600"/>
              </a:spcBef>
              <a:buClr>
                <a:srgbClr val="611617"/>
              </a:buClr>
              <a:buSzPct val="8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F.C. Aberta: </a:t>
            </a:r>
            <a:r>
              <a:rPr lang="pt-BR" altLang="pt-BR" b="1" dirty="0">
                <a:solidFill>
                  <a:srgbClr val="713204"/>
                </a:solidFill>
                <a:latin typeface="Gill Sans MT" charset="0"/>
                <a:ea typeface="+mn-ea"/>
              </a:rPr>
              <a:t>11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692275" y="1196975"/>
            <a:ext cx="68405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713204"/>
                </a:solidFill>
              </a:rPr>
              <a:t>BACHARELADO Química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501775" y="4868863"/>
            <a:ext cx="7173913" cy="1873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65125" indent="-280988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SzPct val="80000"/>
              <a:defRPr/>
            </a:pPr>
            <a:r>
              <a:rPr lang="pt-BR" altLang="pt-BR" sz="2400" u="sng" dirty="0">
                <a:solidFill>
                  <a:srgbClr val="713204"/>
                </a:solidFill>
                <a:latin typeface="Gill Sans MT" charset="0"/>
                <a:ea typeface="+mn-ea"/>
              </a:rPr>
              <a:t>Alunos Matriculados</a:t>
            </a:r>
            <a:r>
              <a:rPr lang="pt-BR" altLang="pt-BR" sz="2400" dirty="0">
                <a:solidFill>
                  <a:srgbClr val="713204"/>
                </a:solidFill>
                <a:latin typeface="Gill Sans MT" charset="0"/>
                <a:ea typeface="+mn-ea"/>
              </a:rPr>
              <a:t>: </a:t>
            </a:r>
            <a:r>
              <a:rPr lang="pt-BR" altLang="pt-BR" sz="2400" b="1" dirty="0">
                <a:solidFill>
                  <a:srgbClr val="713204"/>
                </a:solidFill>
                <a:latin typeface="Gill Sans MT" charset="0"/>
                <a:ea typeface="+mn-ea"/>
              </a:rPr>
              <a:t>184</a:t>
            </a:r>
          </a:p>
          <a:p>
            <a:pPr marL="363538" indent="-282575" eaLnBrk="1" hangingPunct="1">
              <a:spcBef>
                <a:spcPts val="600"/>
              </a:spcBef>
              <a:buClr>
                <a:srgbClr val="611617"/>
              </a:buClr>
              <a:buSzPct val="8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Formação Livre: </a:t>
            </a:r>
            <a:r>
              <a:rPr lang="pt-BR" altLang="pt-BR" b="1" dirty="0">
                <a:solidFill>
                  <a:srgbClr val="713204"/>
                </a:solidFill>
                <a:latin typeface="Gill Sans MT" charset="0"/>
                <a:ea typeface="+mn-ea"/>
              </a:rPr>
              <a:t>135</a:t>
            </a:r>
          </a:p>
          <a:p>
            <a:pPr marL="363538" indent="-282575" eaLnBrk="1" hangingPunct="1">
              <a:spcBef>
                <a:spcPts val="600"/>
              </a:spcBef>
              <a:buClr>
                <a:srgbClr val="611617"/>
              </a:buClr>
              <a:buSzPct val="8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F.C. Química Industrial: </a:t>
            </a:r>
            <a:r>
              <a:rPr lang="pt-BR" altLang="pt-BR" b="1" dirty="0">
                <a:solidFill>
                  <a:srgbClr val="713204"/>
                </a:solidFill>
                <a:latin typeface="Gill Sans MT" charset="0"/>
                <a:ea typeface="+mn-ea"/>
              </a:rPr>
              <a:t>41</a:t>
            </a:r>
          </a:p>
          <a:p>
            <a:pPr marL="363538" indent="-282575" eaLnBrk="1" hangingPunct="1">
              <a:spcBef>
                <a:spcPts val="600"/>
              </a:spcBef>
              <a:buClr>
                <a:srgbClr val="611617"/>
              </a:buClr>
              <a:buSzPct val="8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F. C. Pesquisa e Desenvolvimento: </a:t>
            </a:r>
            <a:r>
              <a:rPr lang="pt-BR" altLang="pt-BR" b="1" dirty="0">
                <a:solidFill>
                  <a:srgbClr val="713204"/>
                </a:solidFill>
                <a:latin typeface="Gill Sans MT" charset="0"/>
                <a:ea typeface="+mn-ea"/>
              </a:rPr>
              <a:t>6</a:t>
            </a:r>
            <a:endParaRPr lang="pt-BR" altLang="pt-BR" dirty="0">
              <a:solidFill>
                <a:srgbClr val="713204"/>
              </a:solidFill>
              <a:latin typeface="Gill Sans MT" charset="0"/>
              <a:ea typeface="+mn-ea"/>
            </a:endParaRPr>
          </a:p>
          <a:p>
            <a:pPr marL="363538" indent="-282575" eaLnBrk="1" hangingPunct="1">
              <a:spcBef>
                <a:spcPts val="600"/>
              </a:spcBef>
              <a:buClr>
                <a:srgbClr val="611617"/>
              </a:buClr>
              <a:buSzPct val="80000"/>
              <a:buFont typeface="Wingdings" charset="2"/>
              <a:buChar char=""/>
              <a:defRPr/>
            </a:pPr>
            <a:r>
              <a:rPr lang="pt-BR" altLang="pt-BR" dirty="0">
                <a:solidFill>
                  <a:srgbClr val="713204"/>
                </a:solidFill>
                <a:latin typeface="Gill Sans MT" charset="0"/>
                <a:ea typeface="+mn-ea"/>
              </a:rPr>
              <a:t>F.C. Aberta: </a:t>
            </a:r>
            <a:r>
              <a:rPr lang="pt-BR" altLang="pt-BR" b="1" dirty="0">
                <a:solidFill>
                  <a:srgbClr val="713204"/>
                </a:solidFill>
                <a:latin typeface="Gill Sans MT" charset="0"/>
                <a:ea typeface="+mn-ea"/>
              </a:rPr>
              <a:t>2</a:t>
            </a:r>
          </a:p>
          <a:p>
            <a:pPr marL="363538" indent="-282575" eaLnBrk="1" hangingPunct="1">
              <a:spcBef>
                <a:spcPts val="600"/>
              </a:spcBef>
              <a:buClr>
                <a:srgbClr val="611617"/>
              </a:buClr>
              <a:buSzPct val="80000"/>
              <a:buFont typeface="Wingdings" charset="2"/>
              <a:buChar char=""/>
              <a:defRPr/>
            </a:pPr>
            <a:endParaRPr lang="pt-BR" altLang="pt-BR" b="1" dirty="0">
              <a:solidFill>
                <a:srgbClr val="713204"/>
              </a:solidFill>
              <a:latin typeface="Gill Sans MT" charset="0"/>
              <a:ea typeface="+mn-ea"/>
            </a:endParaRPr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1692275" y="4365625"/>
            <a:ext cx="72009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713204"/>
                </a:solidFill>
              </a:rPr>
              <a:t>BACHARELADO Química Tecnológica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1187450" y="53975"/>
            <a:ext cx="76327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4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QUANTITATIVOS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3929063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altLang="pt-BR" sz="4300" b="1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AVALIAÇÕES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27088" y="1674813"/>
          <a:ext cx="8137527" cy="4130675"/>
        </p:xfrm>
        <a:graphic>
          <a:graphicData uri="http://schemas.openxmlformats.org/drawingml/2006/table">
            <a:tbl>
              <a:tblPr/>
              <a:tblGrid>
                <a:gridCol w="1584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3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30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30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30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1472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Curso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 </a:t>
                      </a:r>
                    </a:p>
                  </a:txBody>
                  <a:tcPr marL="6222" marR="6222" marT="62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4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Indicador de Diferença entre os Desempenhos Observado e Esperado (IDD)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Conceito ENADE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Guia do Estudante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0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2017</a:t>
                      </a:r>
                    </a:p>
                  </a:txBody>
                  <a:tcPr marL="6222" marR="6222" marT="62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2021</a:t>
                      </a:r>
                    </a:p>
                  </a:txBody>
                  <a:tcPr marL="6222" marR="6222" marT="62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2011</a:t>
                      </a:r>
                    </a:p>
                  </a:txBody>
                  <a:tcPr marL="6222" marR="6222" marT="62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Gill Sans MT"/>
                        </a:rPr>
                        <a:t>2014</a:t>
                      </a:r>
                    </a:p>
                  </a:txBody>
                  <a:tcPr marL="6222" marR="6222" marT="62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2017</a:t>
                      </a:r>
                    </a:p>
                  </a:txBody>
                  <a:tcPr marL="6222" marR="6222" marT="62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2021</a:t>
                      </a:r>
                    </a:p>
                  </a:txBody>
                  <a:tcPr marL="6222" marR="6222" marT="62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2015</a:t>
                      </a:r>
                    </a:p>
                  </a:txBody>
                  <a:tcPr marL="6222" marR="6222" marT="62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2016</a:t>
                      </a:r>
                    </a:p>
                  </a:txBody>
                  <a:tcPr marL="6222" marR="6222" marT="62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Gill Sans MT"/>
                        </a:rPr>
                        <a:t>2017</a:t>
                      </a:r>
                    </a:p>
                  </a:txBody>
                  <a:tcPr marL="6222" marR="6222" marT="62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Gill Sans MT"/>
                        </a:rPr>
                        <a:t>2018</a:t>
                      </a:r>
                    </a:p>
                  </a:txBody>
                  <a:tcPr marL="6222" marR="6222" marT="62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34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Bacharelado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4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5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5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5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5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5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5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5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5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30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Licenciatura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3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4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4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Gill Sans MT"/>
                        </a:rPr>
                        <a:t>5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Gill Sans MT"/>
                        </a:rPr>
                        <a:t>5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4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4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4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4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084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Licenciatura EAD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4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-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-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3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-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-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-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-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391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Química Tecnológica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3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-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-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4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-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-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-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-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- </a:t>
                      </a:r>
                    </a:p>
                  </a:txBody>
                  <a:tcPr marL="6222" marR="6222" marT="62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38"/>
            <a:ext cx="6345237" cy="68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CaixaDeTexto 1"/>
          <p:cNvSpPr txBox="1">
            <a:spLocks noChangeArrowheads="1"/>
          </p:cNvSpPr>
          <p:nvPr/>
        </p:nvSpPr>
        <p:spPr bwMode="auto">
          <a:xfrm>
            <a:off x="3995738" y="6219825"/>
            <a:ext cx="4897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altLang="pt-BR" sz="2800" b="1">
                <a:solidFill>
                  <a:srgbClr val="C00000"/>
                </a:solidFill>
              </a:rPr>
              <a:t>http://www.ufmg.br/quimica</a:t>
            </a:r>
          </a:p>
        </p:txBody>
      </p:sp>
      <p:sp>
        <p:nvSpPr>
          <p:cNvPr id="2" name="Seta para baixo 1"/>
          <p:cNvSpPr>
            <a:spLocks noChangeArrowheads="1"/>
          </p:cNvSpPr>
          <p:nvPr/>
        </p:nvSpPr>
        <p:spPr bwMode="auto">
          <a:xfrm rot="10800000">
            <a:off x="1476375" y="1196975"/>
            <a:ext cx="1079500" cy="107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54722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8100"/>
            <a:ext cx="7364413" cy="140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CaixaDeTexto 3"/>
          <p:cNvSpPr txBox="1">
            <a:spLocks noChangeArrowheads="1"/>
          </p:cNvSpPr>
          <p:nvPr/>
        </p:nvSpPr>
        <p:spPr bwMode="auto">
          <a:xfrm>
            <a:off x="4248150" y="1603375"/>
            <a:ext cx="489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altLang="pt-BR" sz="2800" b="1" dirty="0">
                <a:solidFill>
                  <a:srgbClr val="C00000"/>
                </a:solidFill>
              </a:rPr>
              <a:t>http://www.ufmg.br/quimica</a:t>
            </a:r>
          </a:p>
        </p:txBody>
      </p:sp>
      <p:sp>
        <p:nvSpPr>
          <p:cNvPr id="2" name="Retângulo 1"/>
          <p:cNvSpPr/>
          <p:nvPr/>
        </p:nvSpPr>
        <p:spPr bwMode="auto">
          <a:xfrm>
            <a:off x="1293922" y="3429000"/>
            <a:ext cx="6984000" cy="1944000"/>
          </a:xfrm>
          <a:prstGeom prst="rect">
            <a:avLst/>
          </a:prstGeom>
          <a:solidFill>
            <a:srgbClr val="00B8FF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21 -1.0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5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00399 0.532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900113" y="981075"/>
            <a:ext cx="8034337" cy="50831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54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Obrigado!</a:t>
            </a:r>
            <a:br>
              <a:rPr lang="pt-BR" altLang="pt-BR" sz="54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</a:br>
            <a:br>
              <a:rPr lang="pt-BR" altLang="pt-BR" sz="54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</a:br>
            <a:r>
              <a:rPr lang="pt-BR" altLang="pt-BR" sz="28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Valmir F. Juliano</a:t>
            </a:r>
            <a:br>
              <a:rPr lang="pt-BR" altLang="pt-BR" sz="28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</a:br>
            <a:br>
              <a:rPr lang="pt-BR" altLang="pt-BR" sz="28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</a:br>
            <a:r>
              <a:rPr lang="pt-BR" altLang="pt-BR" sz="2600" i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Coordenador do Colegiado dos Cursos de Graduação em Química e Química Tecnológica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ufmg.br/proplan/wp-content/uploads/ORGANOGRAMA_2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"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42988" y="144463"/>
            <a:ext cx="7499350" cy="8366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ESTRUTURA ORGANIZACIONAL DA UFMG</a:t>
            </a:r>
            <a:endParaRPr lang="pt-BR" altLang="pt-BR" sz="14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 charset="0"/>
              <a:ea typeface="+mn-ea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1835150" y="3705225"/>
            <a:ext cx="936625" cy="936625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>
              <a:cs typeface="Arial" charset="0"/>
            </a:endParaRPr>
          </a:p>
        </p:txBody>
      </p:sp>
      <p:sp>
        <p:nvSpPr>
          <p:cNvPr id="2" name="Explosão 1 1"/>
          <p:cNvSpPr>
            <a:spLocks noChangeArrowheads="1"/>
          </p:cNvSpPr>
          <p:nvPr/>
        </p:nvSpPr>
        <p:spPr bwMode="auto">
          <a:xfrm>
            <a:off x="1547813" y="3302000"/>
            <a:ext cx="1401762" cy="968375"/>
          </a:xfrm>
          <a:prstGeom prst="irregularSeal1">
            <a:avLst/>
          </a:prstGeom>
          <a:solidFill>
            <a:srgbClr val="7030A0">
              <a:alpha val="39999"/>
            </a:srgbClr>
          </a:solidFill>
          <a:ln>
            <a:noFill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>
              <a:cs typeface="Arial" charset="0"/>
            </a:endParaRPr>
          </a:p>
        </p:txBody>
      </p: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7724775" y="5173663"/>
            <a:ext cx="863600" cy="750887"/>
            <a:chOff x="7740352" y="5173050"/>
            <a:chExt cx="864096" cy="751796"/>
          </a:xfrm>
        </p:grpSpPr>
        <p:sp>
          <p:nvSpPr>
            <p:cNvPr id="7" name="Retângulo 6"/>
            <p:cNvSpPr/>
            <p:nvPr/>
          </p:nvSpPr>
          <p:spPr bwMode="auto">
            <a:xfrm>
              <a:off x="7740352" y="5708685"/>
              <a:ext cx="864096" cy="2161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pt-BR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charset="0"/>
                </a:rPr>
                <a:t>Você está aqui</a:t>
              </a:r>
            </a:p>
          </p:txBody>
        </p:sp>
        <p:cxnSp>
          <p:nvCxnSpPr>
            <p:cNvPr id="10257" name="Conector reto 8"/>
            <p:cNvCxnSpPr>
              <a:cxnSpLocks noChangeShapeType="1"/>
            </p:cNvCxnSpPr>
            <p:nvPr/>
          </p:nvCxnSpPr>
          <p:spPr bwMode="auto">
            <a:xfrm flipV="1">
              <a:off x="8172400" y="5173050"/>
              <a:ext cx="0" cy="540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Elipse 4"/>
          <p:cNvSpPr>
            <a:spLocks noChangeArrowheads="1"/>
          </p:cNvSpPr>
          <p:nvPr/>
        </p:nvSpPr>
        <p:spPr bwMode="auto">
          <a:xfrm>
            <a:off x="7524750" y="4786313"/>
            <a:ext cx="1295400" cy="1306512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>
              <a:cs typeface="Arial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6524625" y="2492375"/>
            <a:ext cx="936625" cy="936625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>
              <a:cs typeface="Arial" charset="0"/>
            </a:endParaRPr>
          </a:p>
        </p:txBody>
      </p:sp>
      <p:sp>
        <p:nvSpPr>
          <p:cNvPr id="23" name="Explosão 1 22"/>
          <p:cNvSpPr>
            <a:spLocks noChangeArrowheads="1"/>
          </p:cNvSpPr>
          <p:nvPr/>
        </p:nvSpPr>
        <p:spPr bwMode="auto">
          <a:xfrm>
            <a:off x="1771650" y="981075"/>
            <a:ext cx="5616575" cy="1511300"/>
          </a:xfrm>
          <a:prstGeom prst="irregularSeal1">
            <a:avLst/>
          </a:prstGeom>
          <a:solidFill>
            <a:srgbClr val="7030A0">
              <a:alpha val="39999"/>
            </a:srgbClr>
          </a:solidFill>
          <a:ln>
            <a:noFill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>
              <a:cs typeface="Arial" charset="0"/>
            </a:endParaRPr>
          </a:p>
        </p:txBody>
      </p:sp>
      <p:sp>
        <p:nvSpPr>
          <p:cNvPr id="16" name="Elipse 15"/>
          <p:cNvSpPr>
            <a:spLocks noChangeArrowheads="1"/>
          </p:cNvSpPr>
          <p:nvPr/>
        </p:nvSpPr>
        <p:spPr bwMode="auto">
          <a:xfrm>
            <a:off x="3203575" y="4270375"/>
            <a:ext cx="2663825" cy="5984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>
              <a:cs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8736" y="1556792"/>
            <a:ext cx="255708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rPr>
              <a:t>CEPE</a:t>
            </a:r>
          </a:p>
          <a:p>
            <a:pPr algn="ctr" eaLnBrk="1" hangingPunct="1">
              <a:defRPr/>
            </a:pPr>
            <a:r>
              <a:rPr lang="pt-B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rPr>
              <a:t>Responsável pelas “leis”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18195 -0.0053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5" grpId="0" animBg="1"/>
      <p:bldP spid="5" grpId="1" animBg="1"/>
      <p:bldP spid="12" grpId="0" animBg="1"/>
      <p:bldP spid="12" grpId="1" animBg="1"/>
      <p:bldP spid="23" grpId="0" animBg="1"/>
      <p:bldP spid="23" grpId="1" animBg="1"/>
      <p:bldP spid="23" grpId="2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42988" y="144463"/>
            <a:ext cx="7499350" cy="8366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ESTRUTURA ORGANIZACIONAL DO </a:t>
            </a:r>
            <a:r>
              <a:rPr lang="pt-BR" altLang="pt-BR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ICEx</a:t>
            </a:r>
            <a:endParaRPr lang="pt-BR" altLang="pt-BR" sz="14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 charset="0"/>
              <a:ea typeface="+mn-ea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5033963" y="1501775"/>
            <a:ext cx="0" cy="1152525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>
            <a:off x="7974013" y="3948113"/>
            <a:ext cx="0" cy="54610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5867400" y="3976688"/>
            <a:ext cx="0" cy="547687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H="1">
            <a:off x="3708400" y="3976688"/>
            <a:ext cx="0" cy="547687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CaixaDeTexto 25"/>
          <p:cNvSpPr txBox="1">
            <a:spLocks noChangeArrowheads="1"/>
          </p:cNvSpPr>
          <p:nvPr/>
        </p:nvSpPr>
        <p:spPr bwMode="auto">
          <a:xfrm>
            <a:off x="3311525" y="981075"/>
            <a:ext cx="3457575" cy="52387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cmpd="dbl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Congregação </a:t>
            </a:r>
          </a:p>
        </p:txBody>
      </p:sp>
      <p:sp>
        <p:nvSpPr>
          <p:cNvPr id="11272" name="CaixaDeTexto 26"/>
          <p:cNvSpPr txBox="1">
            <a:spLocks noChangeArrowheads="1"/>
          </p:cNvSpPr>
          <p:nvPr/>
        </p:nvSpPr>
        <p:spPr bwMode="auto">
          <a:xfrm>
            <a:off x="4119563" y="2628900"/>
            <a:ext cx="1835150" cy="101441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pt-BR" altLang="pt-BR" sz="2000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pt-BR" altLang="pt-B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Diretoria</a:t>
            </a:r>
          </a:p>
          <a:p>
            <a:pPr algn="ctr" eaLnBrk="1" hangingPunct="1"/>
            <a:endParaRPr lang="pt-BR" altLang="pt-BR" sz="2000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H="1">
            <a:off x="1954213" y="3959225"/>
            <a:ext cx="6048375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CaixaDeTexto 28"/>
          <p:cNvSpPr txBox="1">
            <a:spLocks noChangeArrowheads="1"/>
          </p:cNvSpPr>
          <p:nvPr/>
        </p:nvSpPr>
        <p:spPr bwMode="auto">
          <a:xfrm>
            <a:off x="7058025" y="4494213"/>
            <a:ext cx="1835150" cy="1014412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Colegiados de Programas de Pós-Graduação</a:t>
            </a:r>
          </a:p>
        </p:txBody>
      </p:sp>
      <p:sp>
        <p:nvSpPr>
          <p:cNvPr id="11275" name="CaixaDeTexto 29"/>
          <p:cNvSpPr txBox="1">
            <a:spLocks noChangeArrowheads="1"/>
          </p:cNvSpPr>
          <p:nvPr/>
        </p:nvSpPr>
        <p:spPr bwMode="auto">
          <a:xfrm>
            <a:off x="4949825" y="4502150"/>
            <a:ext cx="1835150" cy="218598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Colegiados de Cursos de Graduação</a:t>
            </a:r>
          </a:p>
          <a:p>
            <a:pPr algn="ctr" eaLnBrk="1" hangingPunct="1"/>
            <a:endParaRPr lang="pt-BR" altLang="pt-BR" sz="1600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pt-BR" altLang="pt-BR" sz="1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DCC: BCC, BMC, BSI</a:t>
            </a:r>
          </a:p>
          <a:p>
            <a:pPr algn="ctr" eaLnBrk="1" hangingPunct="1"/>
            <a:r>
              <a:rPr lang="pt-BR" altLang="pt-BR" sz="1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DE: BE, BCA</a:t>
            </a:r>
          </a:p>
          <a:p>
            <a:pPr algn="ctr" eaLnBrk="1" hangingPunct="1"/>
            <a:r>
              <a:rPr lang="pt-BR" altLang="pt-BR" sz="1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DF: BF, LF</a:t>
            </a:r>
          </a:p>
          <a:p>
            <a:pPr algn="ctr" eaLnBrk="1" hangingPunct="1"/>
            <a:r>
              <a:rPr lang="pt-BR" altLang="pt-BR" sz="1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DM: BM, LM, BMC</a:t>
            </a:r>
          </a:p>
          <a:p>
            <a:pPr algn="ctr" eaLnBrk="1" hangingPunct="1"/>
            <a:r>
              <a:rPr lang="pt-BR" altLang="pt-BR" sz="1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DQ: BQ, LQ e BQT</a:t>
            </a:r>
          </a:p>
          <a:p>
            <a:pPr algn="ctr" eaLnBrk="1" hangingPunct="1"/>
            <a:endParaRPr lang="pt-BR" altLang="pt-BR" sz="1200" b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6" name="CaixaDeTexto 30"/>
          <p:cNvSpPr txBox="1">
            <a:spLocks noChangeArrowheads="1"/>
          </p:cNvSpPr>
          <p:nvPr/>
        </p:nvSpPr>
        <p:spPr bwMode="auto">
          <a:xfrm>
            <a:off x="2792413" y="4502150"/>
            <a:ext cx="1833562" cy="16319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pt-BR" altLang="pt-BR" sz="2000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pt-BR" altLang="pt-B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Departamentos</a:t>
            </a:r>
          </a:p>
          <a:p>
            <a:pPr algn="ctr" eaLnBrk="1" hangingPunct="1"/>
            <a:r>
              <a:rPr lang="pt-BR" altLang="pt-BR" sz="2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DCC, DE, DF, DM, DQ</a:t>
            </a:r>
          </a:p>
          <a:p>
            <a:pPr algn="ctr" eaLnBrk="1" hangingPunct="1"/>
            <a:endParaRPr lang="pt-BR" altLang="pt-BR" sz="2000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Conector reto 31"/>
          <p:cNvCxnSpPr/>
          <p:nvPr/>
        </p:nvCxnSpPr>
        <p:spPr>
          <a:xfrm flipH="1">
            <a:off x="3895725" y="2060575"/>
            <a:ext cx="1138238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5040313" y="2060575"/>
            <a:ext cx="1081087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1656400" y="1772816"/>
            <a:ext cx="2239526" cy="584775"/>
          </a:xfrm>
          <a:prstGeom prst="rect">
            <a:avLst/>
          </a:prstGeom>
          <a:gradFill>
            <a:gsLst>
              <a:gs pos="0">
                <a:srgbClr val="03D4A8"/>
              </a:gs>
              <a:gs pos="52000">
                <a:srgbClr val="21D6E0"/>
              </a:gs>
              <a:gs pos="96000">
                <a:srgbClr val="0087E6">
                  <a:lumMod val="48000"/>
                  <a:lumOff val="52000"/>
                  <a:alpha val="9000"/>
                </a:srgbClr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Órgãos Complementares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120896" y="1772816"/>
            <a:ext cx="2251812" cy="584775"/>
          </a:xfrm>
          <a:prstGeom prst="rect">
            <a:avLst/>
          </a:prstGeom>
          <a:gradFill>
            <a:gsLst>
              <a:gs pos="0">
                <a:srgbClr val="03D4A8"/>
              </a:gs>
              <a:gs pos="52000">
                <a:srgbClr val="21D6E0"/>
              </a:gs>
              <a:gs pos="96000">
                <a:srgbClr val="0087E6">
                  <a:lumMod val="48000"/>
                  <a:lumOff val="52000"/>
                  <a:alpha val="9000"/>
                </a:srgbClr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Comissões Permanentes da Congregação</a:t>
            </a:r>
          </a:p>
        </p:txBody>
      </p:sp>
      <p:cxnSp>
        <p:nvCxnSpPr>
          <p:cNvPr id="19" name="Conector reto 18"/>
          <p:cNvCxnSpPr/>
          <p:nvPr/>
        </p:nvCxnSpPr>
        <p:spPr>
          <a:xfrm flipH="1">
            <a:off x="5040313" y="3644900"/>
            <a:ext cx="0" cy="32385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1979613" y="3967163"/>
            <a:ext cx="0" cy="547687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8" name="CaixaDeTexto 30"/>
          <p:cNvSpPr txBox="1">
            <a:spLocks noChangeArrowheads="1"/>
          </p:cNvSpPr>
          <p:nvPr/>
        </p:nvSpPr>
        <p:spPr bwMode="auto">
          <a:xfrm>
            <a:off x="1403350" y="4492625"/>
            <a:ext cx="1152525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pt-BR" altLang="pt-BR" sz="2000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pt-BR" altLang="pt-B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Admin.</a:t>
            </a:r>
            <a:endParaRPr lang="pt-BR" altLang="pt-BR" sz="20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endParaRPr lang="pt-BR" altLang="pt-BR" sz="2000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4" grpId="0" animBg="1"/>
      <p:bldP spid="11275" grpId="0" animBg="1"/>
      <p:bldP spid="11276" grpId="0" animBg="1"/>
      <p:bldP spid="112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195513" y="6437313"/>
            <a:ext cx="363537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V="1">
            <a:off x="4159250" y="5619750"/>
            <a:ext cx="652463" cy="15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4111625" y="4378325"/>
            <a:ext cx="692150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386263" y="1296988"/>
            <a:ext cx="4762" cy="84296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293938" y="4772025"/>
            <a:ext cx="227012" cy="15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8356600" y="5924550"/>
            <a:ext cx="217488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stCxn id="12307" idx="2"/>
          </p:cNvCxnSpPr>
          <p:nvPr/>
        </p:nvCxnSpPr>
        <p:spPr>
          <a:xfrm>
            <a:off x="2516188" y="2911475"/>
            <a:ext cx="20637" cy="3552825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CaixaDeTexto 10"/>
          <p:cNvSpPr txBox="1">
            <a:spLocks noChangeArrowheads="1"/>
          </p:cNvSpPr>
          <p:nvPr/>
        </p:nvSpPr>
        <p:spPr bwMode="auto">
          <a:xfrm>
            <a:off x="3635375" y="958850"/>
            <a:ext cx="1501775" cy="400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Diretoria</a:t>
            </a:r>
          </a:p>
        </p:txBody>
      </p:sp>
      <p:cxnSp>
        <p:nvCxnSpPr>
          <p:cNvPr id="12" name="Conector reto 11"/>
          <p:cNvCxnSpPr/>
          <p:nvPr/>
        </p:nvCxnSpPr>
        <p:spPr>
          <a:xfrm flipH="1" flipV="1">
            <a:off x="1331913" y="2139950"/>
            <a:ext cx="7200900" cy="4763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1331913" y="2116138"/>
            <a:ext cx="0" cy="21590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CaixaDeTexto 13"/>
          <p:cNvSpPr txBox="1">
            <a:spLocks noChangeArrowheads="1"/>
          </p:cNvSpPr>
          <p:nvPr/>
        </p:nvSpPr>
        <p:spPr bwMode="auto">
          <a:xfrm>
            <a:off x="819150" y="2308225"/>
            <a:ext cx="1027113" cy="600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Secretaria Geral</a:t>
            </a:r>
          </a:p>
        </p:txBody>
      </p:sp>
      <p:sp>
        <p:nvSpPr>
          <p:cNvPr id="12301" name="CaixaDeTexto 14"/>
          <p:cNvSpPr txBox="1">
            <a:spLocks noChangeArrowheads="1"/>
          </p:cNvSpPr>
          <p:nvPr/>
        </p:nvSpPr>
        <p:spPr bwMode="auto">
          <a:xfrm>
            <a:off x="827088" y="3074988"/>
            <a:ext cx="1027112" cy="600075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Secretaria de Apoio e Comunicação</a:t>
            </a:r>
          </a:p>
        </p:txBody>
      </p:sp>
      <p:sp>
        <p:nvSpPr>
          <p:cNvPr id="12302" name="CaixaDeTexto 15"/>
          <p:cNvSpPr txBox="1">
            <a:spLocks noChangeArrowheads="1"/>
          </p:cNvSpPr>
          <p:nvPr/>
        </p:nvSpPr>
        <p:spPr bwMode="auto">
          <a:xfrm>
            <a:off x="3165475" y="2311400"/>
            <a:ext cx="1011238" cy="600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Gerência de Recursos Humanos</a:t>
            </a:r>
          </a:p>
        </p:txBody>
      </p:sp>
      <p:sp>
        <p:nvSpPr>
          <p:cNvPr id="12303" name="CaixaDeTexto 16"/>
          <p:cNvSpPr txBox="1">
            <a:spLocks noChangeArrowheads="1"/>
          </p:cNvSpPr>
          <p:nvPr/>
        </p:nvSpPr>
        <p:spPr bwMode="auto">
          <a:xfrm>
            <a:off x="3144838" y="3141663"/>
            <a:ext cx="1049337" cy="4318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Seção de Pessoal</a:t>
            </a:r>
          </a:p>
        </p:txBody>
      </p:sp>
      <p:cxnSp>
        <p:nvCxnSpPr>
          <p:cNvPr id="18" name="Conector reto 17"/>
          <p:cNvCxnSpPr/>
          <p:nvPr/>
        </p:nvCxnSpPr>
        <p:spPr>
          <a:xfrm flipH="1">
            <a:off x="3671888" y="2916238"/>
            <a:ext cx="0" cy="21590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5" name="CaixaDeTexto 18"/>
          <p:cNvSpPr txBox="1">
            <a:spLocks noChangeArrowheads="1"/>
          </p:cNvSpPr>
          <p:nvPr/>
        </p:nvSpPr>
        <p:spPr bwMode="auto">
          <a:xfrm>
            <a:off x="6875463" y="2309813"/>
            <a:ext cx="998537" cy="57308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Centro de Extensão</a:t>
            </a:r>
          </a:p>
        </p:txBody>
      </p:sp>
      <p:sp>
        <p:nvSpPr>
          <p:cNvPr id="12306" name="CaixaDeTexto 19"/>
          <p:cNvSpPr txBox="1">
            <a:spLocks noChangeArrowheads="1"/>
          </p:cNvSpPr>
          <p:nvPr/>
        </p:nvSpPr>
        <p:spPr bwMode="auto">
          <a:xfrm>
            <a:off x="4313238" y="2308225"/>
            <a:ext cx="1016000" cy="600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Gerência de Orçamento e Finanças</a:t>
            </a:r>
          </a:p>
        </p:txBody>
      </p:sp>
      <p:sp>
        <p:nvSpPr>
          <p:cNvPr id="12307" name="CaixaDeTexto 20"/>
          <p:cNvSpPr txBox="1">
            <a:spLocks noChangeArrowheads="1"/>
          </p:cNvSpPr>
          <p:nvPr/>
        </p:nvSpPr>
        <p:spPr bwMode="auto">
          <a:xfrm>
            <a:off x="2011363" y="2311400"/>
            <a:ext cx="1011237" cy="600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Gerência Acadêmica</a:t>
            </a:r>
          </a:p>
        </p:txBody>
      </p:sp>
      <p:sp>
        <p:nvSpPr>
          <p:cNvPr id="12308" name="CaixaDeTexto 21"/>
          <p:cNvSpPr txBox="1">
            <a:spLocks noChangeArrowheads="1"/>
          </p:cNvSpPr>
          <p:nvPr/>
        </p:nvSpPr>
        <p:spPr bwMode="auto">
          <a:xfrm>
            <a:off x="8037513" y="2309813"/>
            <a:ext cx="998537" cy="600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Gerência de Tecnologia e Informática</a:t>
            </a:r>
          </a:p>
        </p:txBody>
      </p:sp>
      <p:sp>
        <p:nvSpPr>
          <p:cNvPr id="12309" name="CaixaDeTexto 22"/>
          <p:cNvSpPr txBox="1">
            <a:spLocks noChangeArrowheads="1"/>
          </p:cNvSpPr>
          <p:nvPr/>
        </p:nvSpPr>
        <p:spPr bwMode="auto">
          <a:xfrm>
            <a:off x="1303338" y="5060950"/>
            <a:ext cx="990600" cy="600075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Núcleo de Apoio à Pesquisa</a:t>
            </a:r>
          </a:p>
        </p:txBody>
      </p:sp>
      <p:sp>
        <p:nvSpPr>
          <p:cNvPr id="12310" name="CaixaDeTexto 23"/>
          <p:cNvSpPr txBox="1">
            <a:spLocks noChangeArrowheads="1"/>
          </p:cNvSpPr>
          <p:nvPr/>
        </p:nvSpPr>
        <p:spPr bwMode="auto">
          <a:xfrm>
            <a:off x="1309688" y="5781675"/>
            <a:ext cx="990600" cy="26035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Bibliotecas</a:t>
            </a:r>
          </a:p>
        </p:txBody>
      </p:sp>
      <p:sp>
        <p:nvSpPr>
          <p:cNvPr id="12311" name="CaixaDeTexto 24"/>
          <p:cNvSpPr txBox="1">
            <a:spLocks noChangeArrowheads="1"/>
          </p:cNvSpPr>
          <p:nvPr/>
        </p:nvSpPr>
        <p:spPr bwMode="auto">
          <a:xfrm>
            <a:off x="1303338" y="4484688"/>
            <a:ext cx="990600" cy="4318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Seção de Ensino</a:t>
            </a:r>
          </a:p>
        </p:txBody>
      </p:sp>
      <p:sp>
        <p:nvSpPr>
          <p:cNvPr id="12312" name="CaixaDeTexto 25"/>
          <p:cNvSpPr txBox="1">
            <a:spLocks noChangeArrowheads="1"/>
          </p:cNvSpPr>
          <p:nvPr/>
        </p:nvSpPr>
        <p:spPr bwMode="auto">
          <a:xfrm>
            <a:off x="1309688" y="6140450"/>
            <a:ext cx="990600" cy="601663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Seção de Assessoria ao Discente</a:t>
            </a:r>
          </a:p>
        </p:txBody>
      </p:sp>
      <p:sp>
        <p:nvSpPr>
          <p:cNvPr id="12313" name="CaixaDeTexto 26"/>
          <p:cNvSpPr txBox="1">
            <a:spLocks noChangeArrowheads="1"/>
          </p:cNvSpPr>
          <p:nvPr/>
        </p:nvSpPr>
        <p:spPr bwMode="auto">
          <a:xfrm>
            <a:off x="3143250" y="4799013"/>
            <a:ext cx="1035050" cy="430212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Seção de Compras</a:t>
            </a:r>
          </a:p>
        </p:txBody>
      </p:sp>
      <p:sp>
        <p:nvSpPr>
          <p:cNvPr id="12314" name="CaixaDeTexto 27"/>
          <p:cNvSpPr txBox="1">
            <a:spLocks noChangeArrowheads="1"/>
          </p:cNvSpPr>
          <p:nvPr/>
        </p:nvSpPr>
        <p:spPr bwMode="auto">
          <a:xfrm>
            <a:off x="3143250" y="5472113"/>
            <a:ext cx="1035050" cy="26035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Almoxarifado</a:t>
            </a:r>
          </a:p>
        </p:txBody>
      </p:sp>
      <p:sp>
        <p:nvSpPr>
          <p:cNvPr id="12315" name="CaixaDeTexto 28"/>
          <p:cNvSpPr txBox="1">
            <a:spLocks noChangeArrowheads="1"/>
          </p:cNvSpPr>
          <p:nvPr/>
        </p:nvSpPr>
        <p:spPr bwMode="auto">
          <a:xfrm>
            <a:off x="3143250" y="4248150"/>
            <a:ext cx="1035050" cy="26035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Contabilidade</a:t>
            </a:r>
          </a:p>
        </p:txBody>
      </p:sp>
      <p:sp>
        <p:nvSpPr>
          <p:cNvPr id="12316" name="CaixaDeTexto 29"/>
          <p:cNvSpPr txBox="1">
            <a:spLocks noChangeArrowheads="1"/>
          </p:cNvSpPr>
          <p:nvPr/>
        </p:nvSpPr>
        <p:spPr bwMode="auto">
          <a:xfrm>
            <a:off x="3143250" y="5937250"/>
            <a:ext cx="1035050" cy="4445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Seção de Patrimônio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4805363" y="2909888"/>
            <a:ext cx="19050" cy="327501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8575675" y="2903538"/>
            <a:ext cx="1588" cy="304006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8362950" y="4137025"/>
            <a:ext cx="217488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0" name="CaixaDeTexto 33"/>
          <p:cNvSpPr txBox="1">
            <a:spLocks noChangeArrowheads="1"/>
          </p:cNvSpPr>
          <p:nvPr/>
        </p:nvSpPr>
        <p:spPr bwMode="auto">
          <a:xfrm>
            <a:off x="7299325" y="4637088"/>
            <a:ext cx="1049338" cy="76835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Seção de Redes e Transmissão de Dados</a:t>
            </a:r>
          </a:p>
        </p:txBody>
      </p:sp>
      <p:sp>
        <p:nvSpPr>
          <p:cNvPr id="12321" name="CaixaDeTexto 34"/>
          <p:cNvSpPr txBox="1">
            <a:spLocks noChangeArrowheads="1"/>
          </p:cNvSpPr>
          <p:nvPr/>
        </p:nvSpPr>
        <p:spPr bwMode="auto">
          <a:xfrm>
            <a:off x="7288213" y="5637213"/>
            <a:ext cx="1100137" cy="600075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Manutenção de Equipamentos de Informática</a:t>
            </a:r>
          </a:p>
        </p:txBody>
      </p:sp>
      <p:sp>
        <p:nvSpPr>
          <p:cNvPr id="12322" name="CaixaDeTexto 35"/>
          <p:cNvSpPr txBox="1">
            <a:spLocks noChangeArrowheads="1"/>
          </p:cNvSpPr>
          <p:nvPr/>
        </p:nvSpPr>
        <p:spPr bwMode="auto">
          <a:xfrm>
            <a:off x="7299325" y="3836988"/>
            <a:ext cx="1049338" cy="600075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Laboratórios de Tecnologia e Informação</a:t>
            </a:r>
          </a:p>
        </p:txBody>
      </p:sp>
      <p:cxnSp>
        <p:nvCxnSpPr>
          <p:cNvPr id="37" name="Conector reto 36"/>
          <p:cNvCxnSpPr/>
          <p:nvPr/>
        </p:nvCxnSpPr>
        <p:spPr>
          <a:xfrm>
            <a:off x="8350250" y="5013325"/>
            <a:ext cx="231775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4" name="CaixaDeTexto 37"/>
          <p:cNvSpPr txBox="1">
            <a:spLocks noChangeArrowheads="1"/>
          </p:cNvSpPr>
          <p:nvPr/>
        </p:nvSpPr>
        <p:spPr bwMode="auto">
          <a:xfrm>
            <a:off x="5724525" y="2314575"/>
            <a:ext cx="998538" cy="60166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Gerência de Apoio Logístico</a:t>
            </a:r>
          </a:p>
        </p:txBody>
      </p:sp>
      <p:sp>
        <p:nvSpPr>
          <p:cNvPr id="12325" name="CaixaDeTexto 38"/>
          <p:cNvSpPr txBox="1">
            <a:spLocks noChangeArrowheads="1"/>
          </p:cNvSpPr>
          <p:nvPr/>
        </p:nvSpPr>
        <p:spPr bwMode="auto">
          <a:xfrm>
            <a:off x="863600" y="3894138"/>
            <a:ext cx="990600" cy="261937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Arquivo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1331913" y="3686175"/>
            <a:ext cx="0" cy="20320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H="1">
            <a:off x="2517775" y="2149475"/>
            <a:ext cx="0" cy="1539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1331913" y="2916238"/>
            <a:ext cx="0" cy="142875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2293938" y="5349875"/>
            <a:ext cx="22701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2293938" y="5924550"/>
            <a:ext cx="22701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H="1">
            <a:off x="3671888" y="2151063"/>
            <a:ext cx="0" cy="153987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H="1">
            <a:off x="4824413" y="2151063"/>
            <a:ext cx="0" cy="153987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stCxn id="12313" idx="3"/>
          </p:cNvCxnSpPr>
          <p:nvPr/>
        </p:nvCxnSpPr>
        <p:spPr>
          <a:xfrm flipV="1">
            <a:off x="4178300" y="5013325"/>
            <a:ext cx="652463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178300" y="6161088"/>
            <a:ext cx="652463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H="1">
            <a:off x="6227763" y="2168525"/>
            <a:ext cx="0" cy="1539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H="1">
            <a:off x="7451725" y="2154238"/>
            <a:ext cx="0" cy="155575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H="1">
            <a:off x="8516938" y="2133600"/>
            <a:ext cx="4762" cy="17780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8" name="CaixaDeTexto 51"/>
          <p:cNvSpPr txBox="1">
            <a:spLocks noChangeArrowheads="1"/>
          </p:cNvSpPr>
          <p:nvPr/>
        </p:nvSpPr>
        <p:spPr bwMode="auto">
          <a:xfrm>
            <a:off x="5086350" y="3673475"/>
            <a:ext cx="998538" cy="4318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Seção de Manutenção</a:t>
            </a:r>
          </a:p>
        </p:txBody>
      </p:sp>
      <p:cxnSp>
        <p:nvCxnSpPr>
          <p:cNvPr id="53" name="Conector reto 52"/>
          <p:cNvCxnSpPr/>
          <p:nvPr/>
        </p:nvCxnSpPr>
        <p:spPr>
          <a:xfrm>
            <a:off x="6227763" y="2917825"/>
            <a:ext cx="0" cy="1541463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0" name="CaixaDeTexto 53"/>
          <p:cNvSpPr txBox="1">
            <a:spLocks noChangeArrowheads="1"/>
          </p:cNvSpPr>
          <p:nvPr/>
        </p:nvSpPr>
        <p:spPr bwMode="auto">
          <a:xfrm>
            <a:off x="5076825" y="4294188"/>
            <a:ext cx="996950" cy="430212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1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Setor de Resíduos</a:t>
            </a:r>
          </a:p>
        </p:txBody>
      </p:sp>
      <p:cxnSp>
        <p:nvCxnSpPr>
          <p:cNvPr id="55" name="Conector reto 54"/>
          <p:cNvCxnSpPr>
            <a:stCxn id="12338" idx="3"/>
          </p:cNvCxnSpPr>
          <p:nvPr/>
        </p:nvCxnSpPr>
        <p:spPr>
          <a:xfrm flipV="1">
            <a:off x="6084888" y="3889375"/>
            <a:ext cx="142875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6084888" y="4437063"/>
            <a:ext cx="142875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1"/>
          <p:cNvSpPr txBox="1">
            <a:spLocks noChangeArrowheads="1"/>
          </p:cNvSpPr>
          <p:nvPr/>
        </p:nvSpPr>
        <p:spPr bwMode="auto">
          <a:xfrm>
            <a:off x="1042988" y="144463"/>
            <a:ext cx="7499350" cy="8366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ESTRUTURA ORGANIZACIONAL DO </a:t>
            </a:r>
            <a:r>
              <a:rPr lang="pt-BR" altLang="pt-BR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ICEx</a:t>
            </a:r>
            <a:endParaRPr lang="pt-BR" altLang="pt-BR" sz="14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3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300" grpId="0" animBg="1"/>
      <p:bldP spid="12301" grpId="0" animBg="1"/>
      <p:bldP spid="12302" grpId="0" animBg="1"/>
      <p:bldP spid="12303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20" grpId="0" animBg="1"/>
      <p:bldP spid="12321" grpId="0" animBg="1"/>
      <p:bldP spid="12322" grpId="0" animBg="1"/>
      <p:bldP spid="12324" grpId="0" animBg="1"/>
      <p:bldP spid="12325" grpId="0" animBg="1"/>
      <p:bldP spid="12338" grpId="0" animBg="1"/>
      <p:bldP spid="123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reto 36"/>
          <p:cNvCxnSpPr/>
          <p:nvPr/>
        </p:nvCxnSpPr>
        <p:spPr>
          <a:xfrm flipH="1">
            <a:off x="5662613" y="3997325"/>
            <a:ext cx="0" cy="5476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42988" y="144463"/>
            <a:ext cx="7499350" cy="8366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ESTRUTURA ORGANIZACIONAL DO DQ</a:t>
            </a:r>
            <a:endParaRPr lang="pt-BR" altLang="pt-BR" sz="14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 charset="0"/>
              <a:ea typeface="+mn-ea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5033963" y="2298700"/>
            <a:ext cx="0" cy="792163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>
            <a:off x="8056563" y="3948113"/>
            <a:ext cx="0" cy="54610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>
            <a:off x="1944688" y="3968750"/>
            <a:ext cx="0" cy="53975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6804025" y="3997325"/>
            <a:ext cx="0" cy="5476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H="1">
            <a:off x="4500563" y="3997325"/>
            <a:ext cx="0" cy="5476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CaixaDeTexto 25"/>
          <p:cNvSpPr txBox="1">
            <a:spLocks noChangeArrowheads="1"/>
          </p:cNvSpPr>
          <p:nvPr/>
        </p:nvSpPr>
        <p:spPr bwMode="auto">
          <a:xfrm>
            <a:off x="3175000" y="1820863"/>
            <a:ext cx="3708400" cy="52387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cmpd="dbl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Câmara Departamental</a:t>
            </a:r>
          </a:p>
        </p:txBody>
      </p:sp>
      <p:cxnSp>
        <p:nvCxnSpPr>
          <p:cNvPr id="28" name="Conector reto 27"/>
          <p:cNvCxnSpPr/>
          <p:nvPr/>
        </p:nvCxnSpPr>
        <p:spPr>
          <a:xfrm flipH="1">
            <a:off x="1927225" y="3976688"/>
            <a:ext cx="6137275" cy="1111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CaixaDeTexto 28"/>
          <p:cNvSpPr txBox="1">
            <a:spLocks noChangeArrowheads="1"/>
          </p:cNvSpPr>
          <p:nvPr/>
        </p:nvSpPr>
        <p:spPr bwMode="auto">
          <a:xfrm>
            <a:off x="7524750" y="4502150"/>
            <a:ext cx="1079500" cy="400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...</a:t>
            </a:r>
          </a:p>
        </p:txBody>
      </p:sp>
      <p:sp>
        <p:nvSpPr>
          <p:cNvPr id="13324" name="CaixaDeTexto 29"/>
          <p:cNvSpPr txBox="1">
            <a:spLocks noChangeArrowheads="1"/>
          </p:cNvSpPr>
          <p:nvPr/>
        </p:nvSpPr>
        <p:spPr bwMode="auto">
          <a:xfrm>
            <a:off x="1211263" y="4498975"/>
            <a:ext cx="1449387" cy="400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Secretaria</a:t>
            </a:r>
          </a:p>
        </p:txBody>
      </p:sp>
      <p:cxnSp>
        <p:nvCxnSpPr>
          <p:cNvPr id="32" name="Conector reto 31"/>
          <p:cNvCxnSpPr/>
          <p:nvPr/>
        </p:nvCxnSpPr>
        <p:spPr>
          <a:xfrm flipH="1">
            <a:off x="3895725" y="3078163"/>
            <a:ext cx="1138238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5040313" y="3081338"/>
            <a:ext cx="1081087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1656400" y="2904295"/>
            <a:ext cx="2239526" cy="338554"/>
          </a:xfrm>
          <a:prstGeom prst="rect">
            <a:avLst/>
          </a:prstGeom>
          <a:gradFill>
            <a:gsLst>
              <a:gs pos="0">
                <a:srgbClr val="03D4A8"/>
              </a:gs>
              <a:gs pos="52000">
                <a:srgbClr val="21D6E0"/>
              </a:gs>
              <a:gs pos="96000">
                <a:srgbClr val="0087E6">
                  <a:lumMod val="48000"/>
                  <a:lumOff val="52000"/>
                  <a:alpha val="9000"/>
                </a:srgbClr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Chefia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120896" y="2796902"/>
            <a:ext cx="2251812" cy="576000"/>
          </a:xfrm>
          <a:prstGeom prst="rect">
            <a:avLst/>
          </a:prstGeom>
          <a:gradFill>
            <a:gsLst>
              <a:gs pos="0">
                <a:srgbClr val="03D4A8"/>
              </a:gs>
              <a:gs pos="52000">
                <a:srgbClr val="21D6E0"/>
              </a:gs>
              <a:gs pos="96000">
                <a:srgbClr val="0087E6">
                  <a:lumMod val="48000"/>
                  <a:lumOff val="52000"/>
                  <a:alpha val="9000"/>
                </a:srgbClr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Comissões Permanentes da Câmara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2843213" y="3249613"/>
            <a:ext cx="0" cy="75565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3348038" y="3975100"/>
            <a:ext cx="0" cy="53975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5" name="CaixaDeTexto 28"/>
          <p:cNvSpPr txBox="1">
            <a:spLocks noChangeArrowheads="1"/>
          </p:cNvSpPr>
          <p:nvPr/>
        </p:nvSpPr>
        <p:spPr bwMode="auto">
          <a:xfrm>
            <a:off x="2822575" y="4508500"/>
            <a:ext cx="1079500" cy="400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SQA</a:t>
            </a:r>
          </a:p>
        </p:txBody>
      </p:sp>
      <p:sp>
        <p:nvSpPr>
          <p:cNvPr id="13336" name="CaixaDeTexto 28"/>
          <p:cNvSpPr txBox="1">
            <a:spLocks noChangeArrowheads="1"/>
          </p:cNvSpPr>
          <p:nvPr/>
        </p:nvSpPr>
        <p:spPr bwMode="auto">
          <a:xfrm>
            <a:off x="3973513" y="4508500"/>
            <a:ext cx="1081087" cy="400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SQI</a:t>
            </a:r>
          </a:p>
        </p:txBody>
      </p:sp>
      <p:sp>
        <p:nvSpPr>
          <p:cNvPr id="13337" name="CaixaDeTexto 28"/>
          <p:cNvSpPr txBox="1">
            <a:spLocks noChangeArrowheads="1"/>
          </p:cNvSpPr>
          <p:nvPr/>
        </p:nvSpPr>
        <p:spPr bwMode="auto">
          <a:xfrm>
            <a:off x="5126038" y="4508500"/>
            <a:ext cx="1081087" cy="400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SQO</a:t>
            </a:r>
          </a:p>
        </p:txBody>
      </p:sp>
      <p:sp>
        <p:nvSpPr>
          <p:cNvPr id="13338" name="CaixaDeTexto 29"/>
          <p:cNvSpPr txBox="1">
            <a:spLocks noChangeArrowheads="1"/>
          </p:cNvSpPr>
          <p:nvPr/>
        </p:nvSpPr>
        <p:spPr bwMode="auto">
          <a:xfrm>
            <a:off x="6278563" y="4508500"/>
            <a:ext cx="1079500" cy="400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SFQ</a:t>
            </a:r>
          </a:p>
        </p:txBody>
      </p:sp>
      <p:sp>
        <p:nvSpPr>
          <p:cNvPr id="3" name="Chave esquerda 2"/>
          <p:cNvSpPr/>
          <p:nvPr/>
        </p:nvSpPr>
        <p:spPr bwMode="auto">
          <a:xfrm rot="16200000">
            <a:off x="5421312" y="2471738"/>
            <a:ext cx="576263" cy="5722938"/>
          </a:xfrm>
          <a:prstGeom prst="leftBrac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ln w="38100">
                <a:solidFill>
                  <a:schemeClr val="tx1"/>
                </a:solidFill>
              </a:ln>
              <a:ea typeface="+mn-ea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75038" y="5651500"/>
            <a:ext cx="44688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accent6"/>
                </a:solidFill>
                <a:ea typeface="+mn-ea"/>
              </a:rPr>
              <a:t>Responsáveis pelas ofertas de disciplinas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3" grpId="0" animBg="1"/>
      <p:bldP spid="13324" grpId="0" animBg="1"/>
      <p:bldP spid="13335" grpId="0" animBg="1"/>
      <p:bldP spid="13336" grpId="0" animBg="1"/>
      <p:bldP spid="13337" grpId="0" animBg="1"/>
      <p:bldP spid="13338" grpId="0" animBg="1"/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042988" y="144463"/>
            <a:ext cx="7499350" cy="8366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ESTRUTURA ORGANIZACIONAL DA UFMG</a:t>
            </a:r>
            <a:endParaRPr lang="pt-BR" altLang="pt-BR" sz="14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 charset="0"/>
              <a:ea typeface="+mn-ea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998538" y="1772816"/>
            <a:ext cx="712946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Você pode estar se perguntando: por que eu preciso saber isso?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97412" y="3861048"/>
            <a:ext cx="712946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Você precisa saber sobre isso para entender um pouco sobre como “as coisas” funcionam aqui dentro da UFMG.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 bwMode="auto">
          <a:xfrm>
            <a:off x="971550" y="549275"/>
            <a:ext cx="77231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Droid Sans Fallback"/>
              </a:rPr>
              <a:t>Breve Histórico e os Cursos de Química</a:t>
            </a:r>
          </a:p>
          <a:p>
            <a:pPr marL="365125" indent="-2825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Droid Sans Fallback"/>
              </a:rPr>
              <a:t>	</a:t>
            </a:r>
            <a:r>
              <a:rPr lang="pt-BR" sz="1400" b="1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Droid Sans Fallback"/>
              </a:rPr>
              <a:t>1927</a:t>
            </a:r>
            <a:r>
              <a:rPr lang="pt-BR" sz="14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Droid Sans Fallback"/>
              </a:rPr>
              <a:t> </a:t>
            </a:r>
            <a:r>
              <a:rPr lang="pt-BR" sz="1400" dirty="0">
                <a:solidFill>
                  <a:srgbClr val="CC6600"/>
                </a:solidFill>
                <a:latin typeface="Arial" panose="020B0604020202020204" pitchFamily="34" charset="0"/>
                <a:ea typeface="+mn-ea"/>
                <a:cs typeface="Droid Sans Fallback"/>
              </a:rPr>
              <a:t>– Fundada a Universidade de Minas Gerais (UMG)</a:t>
            </a:r>
          </a:p>
          <a:p>
            <a:pPr marL="365125" indent="-2825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Droid Sans Fallback"/>
              </a:rPr>
              <a:t>	</a:t>
            </a:r>
            <a:r>
              <a:rPr lang="pt-BR" sz="1400" b="1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Droid Sans Fallback"/>
              </a:rPr>
              <a:t>1939</a:t>
            </a:r>
            <a:r>
              <a:rPr lang="pt-BR" sz="14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Droid Sans Fallback"/>
              </a:rPr>
              <a:t> </a:t>
            </a:r>
            <a:r>
              <a:rPr lang="pt-BR" sz="1400" dirty="0">
                <a:solidFill>
                  <a:srgbClr val="CC6600"/>
                </a:solidFill>
                <a:latin typeface="Arial" panose="020B0604020202020204" pitchFamily="34" charset="0"/>
                <a:ea typeface="+mn-ea"/>
                <a:cs typeface="Droid Sans Fallback"/>
              </a:rPr>
              <a:t>– Fundada a Faculdade de Filosofia</a:t>
            </a:r>
          </a:p>
          <a:p>
            <a:pPr marL="365125" indent="-2825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Droid Sans Fallback"/>
              </a:rPr>
              <a:t>	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Droid Sans Fallback"/>
              </a:rPr>
              <a:t>1943</a:t>
            </a:r>
            <a:r>
              <a:rPr lang="pt-BR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Droid Sans Fallback"/>
              </a:rPr>
              <a:t> </a:t>
            </a:r>
            <a:r>
              <a:rPr lang="pt-BR" dirty="0">
                <a:solidFill>
                  <a:srgbClr val="CC6600"/>
                </a:solidFill>
                <a:latin typeface="Arial" panose="020B0604020202020204" pitchFamily="34" charset="0"/>
                <a:ea typeface="+mn-ea"/>
                <a:cs typeface="Droid Sans Fallback"/>
              </a:rPr>
              <a:t>– 1º vestibular de Química – Faculdade de Filosofia</a:t>
            </a:r>
            <a:endParaRPr lang="pt-BR" sz="1400" dirty="0">
              <a:solidFill>
                <a:srgbClr val="CC6600"/>
              </a:solidFill>
              <a:latin typeface="Arial" panose="020B0604020202020204" pitchFamily="34" charset="0"/>
              <a:ea typeface="+mn-ea"/>
              <a:cs typeface="Droid Sans Fallback"/>
            </a:endParaRPr>
          </a:p>
          <a:p>
            <a:pPr marL="365125" indent="-2825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Droid Sans Fallback"/>
              </a:rPr>
              <a:t>	</a:t>
            </a:r>
            <a:r>
              <a:rPr lang="pt-BR" sz="1400" b="1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Droid Sans Fallback"/>
              </a:rPr>
              <a:t>1948</a:t>
            </a:r>
            <a:r>
              <a:rPr lang="pt-BR" sz="14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Droid Sans Fallback"/>
              </a:rPr>
              <a:t> </a:t>
            </a:r>
            <a:r>
              <a:rPr lang="pt-BR" sz="1400" dirty="0">
                <a:solidFill>
                  <a:srgbClr val="CC6600"/>
                </a:solidFill>
                <a:latin typeface="Arial" panose="020B0604020202020204" pitchFamily="34" charset="0"/>
                <a:ea typeface="+mn-ea"/>
                <a:cs typeface="Droid Sans Fallback"/>
              </a:rPr>
              <a:t>– A UMG incorpora a Faculdade de Filosofia</a:t>
            </a:r>
          </a:p>
          <a:p>
            <a:pPr marL="365125" indent="-2825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Droid Sans Fallback"/>
              </a:rPr>
              <a:t>	</a:t>
            </a:r>
            <a:r>
              <a:rPr lang="pt-BR" sz="1400" b="1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Droid Sans Fallback"/>
              </a:rPr>
              <a:t>1949</a:t>
            </a:r>
            <a:r>
              <a:rPr lang="pt-BR" sz="14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Droid Sans Fallback"/>
              </a:rPr>
              <a:t> </a:t>
            </a:r>
            <a:r>
              <a:rPr lang="pt-BR" sz="1400" dirty="0">
                <a:solidFill>
                  <a:srgbClr val="CC6600"/>
                </a:solidFill>
                <a:latin typeface="Arial" panose="020B0604020202020204" pitchFamily="34" charset="0"/>
                <a:ea typeface="+mn-ea"/>
                <a:cs typeface="Droid Sans Fallback"/>
              </a:rPr>
              <a:t>– A UMG é federalizada, mas somente em 1965 trocou a sigla para</a:t>
            </a:r>
            <a:r>
              <a:rPr lang="pt-BR" sz="1400" dirty="0">
                <a:solidFill>
                  <a:srgbClr val="CC6600"/>
                </a:solidFill>
                <a:latin typeface="Arial" panose="020B0604020202020204" pitchFamily="34" charset="0"/>
                <a:ea typeface="+mn-ea"/>
                <a:cs typeface="Droid Sans Fallback"/>
                <a:sym typeface="Wingdings" panose="05000000000000000000" pitchFamily="2" charset="2"/>
              </a:rPr>
              <a:t> </a:t>
            </a: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Droid Sans Fallback"/>
                <a:sym typeface="Wingdings" panose="05000000000000000000" pitchFamily="2" charset="2"/>
              </a:rPr>
              <a:t>UFMG</a:t>
            </a:r>
            <a:endParaRPr lang="pt-BR" sz="16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Droid Sans Fallback"/>
            </a:endParaRPr>
          </a:p>
          <a:p>
            <a:pPr marL="365125" indent="-2825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Droid Sans Fallback"/>
              </a:rPr>
              <a:t>	</a:t>
            </a:r>
            <a:r>
              <a:rPr lang="pt-BR" sz="1400" b="1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Droid Sans Fallback"/>
              </a:rPr>
              <a:t>1968</a:t>
            </a:r>
            <a:r>
              <a:rPr lang="pt-BR" sz="14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Droid Sans Fallback"/>
              </a:rPr>
              <a:t> </a:t>
            </a:r>
            <a:r>
              <a:rPr lang="pt-BR" sz="1400" dirty="0">
                <a:solidFill>
                  <a:srgbClr val="CC6600"/>
                </a:solidFill>
                <a:latin typeface="Arial" panose="020B0604020202020204" pitchFamily="34" charset="0"/>
                <a:ea typeface="+mn-ea"/>
                <a:cs typeface="Droid Sans Fallback"/>
              </a:rPr>
              <a:t>– Criados os institutos ICB, IGC e </a:t>
            </a:r>
            <a:r>
              <a:rPr lang="pt-BR" sz="1400" b="1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Droid Sans Fallback"/>
              </a:rPr>
              <a:t>ICEx</a:t>
            </a:r>
            <a:r>
              <a:rPr lang="pt-BR" sz="14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Droid Sans Fallback"/>
              </a:rPr>
              <a:t> </a:t>
            </a:r>
          </a:p>
          <a:p>
            <a:pPr marL="365125" indent="-2825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pt-BR" sz="14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Droid Sans Fallback"/>
                <a:sym typeface="Wingdings" panose="05000000000000000000" pitchFamily="2" charset="2"/>
              </a:rPr>
              <a:t>				</a:t>
            </a:r>
            <a:r>
              <a:rPr lang="pt-BR" sz="1400" dirty="0">
                <a:solidFill>
                  <a:srgbClr val="CC6600"/>
                </a:solidFill>
                <a:latin typeface="Arial" panose="020B0604020202020204" pitchFamily="34" charset="0"/>
                <a:ea typeface="+mn-ea"/>
                <a:cs typeface="Droid Sans Fallback"/>
                <a:sym typeface="Wingdings" panose="05000000000000000000" pitchFamily="2" charset="2"/>
              </a:rPr>
              <a:t></a:t>
            </a:r>
            <a:r>
              <a:rPr lang="pt-BR" sz="1400" dirty="0" err="1">
                <a:solidFill>
                  <a:srgbClr val="CC6600"/>
                </a:solidFill>
                <a:latin typeface="Arial" panose="020B0604020202020204" pitchFamily="34" charset="0"/>
                <a:ea typeface="+mn-ea"/>
                <a:cs typeface="Droid Sans Fallback"/>
              </a:rPr>
              <a:t>ICEx</a:t>
            </a:r>
            <a:r>
              <a:rPr lang="pt-BR" sz="1400" dirty="0">
                <a:solidFill>
                  <a:srgbClr val="CC6600"/>
                </a:solidFill>
                <a:latin typeface="Arial" panose="020B0604020202020204" pitchFamily="34" charset="0"/>
                <a:ea typeface="+mn-ea"/>
                <a:cs typeface="Droid Sans Fallback"/>
              </a:rPr>
              <a:t> com três departamentos: DF, DM e </a:t>
            </a:r>
            <a:r>
              <a:rPr lang="pt-BR" sz="1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Droid Sans Fallback"/>
              </a:rPr>
              <a:t>DQ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900113" y="3736975"/>
            <a:ext cx="77231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365125" indent="-2825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pt-BR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Cursos de Química e modalidades</a:t>
            </a:r>
          </a:p>
          <a:p>
            <a:pPr marL="996950" lvl="1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713204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BR" sz="3200" b="1" dirty="0">
                <a:solidFill>
                  <a:srgbClr val="713204"/>
                </a:solidFill>
                <a:latin typeface="+mn-lt"/>
                <a:ea typeface="+mn-ea"/>
                <a:cs typeface="+mn-cs"/>
              </a:rPr>
              <a:t>Licenciatura   – 	</a:t>
            </a:r>
            <a:r>
              <a:rPr lang="pt-BR" sz="24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  <a:t>diurno (1943) e noturno (1994)</a:t>
            </a:r>
          </a:p>
          <a:p>
            <a:pPr marL="365125" indent="-282575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713204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BR" sz="200" b="1" dirty="0">
              <a:solidFill>
                <a:srgbClr val="713204"/>
              </a:solidFill>
              <a:latin typeface="+mn-lt"/>
              <a:ea typeface="+mn-ea"/>
              <a:cs typeface="+mn-cs"/>
            </a:endParaRPr>
          </a:p>
          <a:p>
            <a:pPr marL="996950" lvl="1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713204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BR" sz="3200" b="1" dirty="0">
                <a:solidFill>
                  <a:srgbClr val="713204"/>
                </a:solidFill>
                <a:latin typeface="+mn-lt"/>
                <a:ea typeface="+mn-ea"/>
                <a:cs typeface="+mn-cs"/>
              </a:rPr>
              <a:t>Bacharelado   – 	</a:t>
            </a:r>
            <a:r>
              <a:rPr lang="pt-BR" sz="24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  <a:t>diurno (1943)</a:t>
            </a:r>
          </a:p>
          <a:p>
            <a:pPr marL="365125" indent="-282575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713204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BR" sz="200" b="1" dirty="0">
              <a:solidFill>
                <a:srgbClr val="713204"/>
              </a:solidFill>
              <a:latin typeface="+mn-lt"/>
              <a:ea typeface="+mn-ea"/>
              <a:cs typeface="+mn-cs"/>
            </a:endParaRPr>
          </a:p>
          <a:p>
            <a:pPr marL="996950" lvl="1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713204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BR" sz="3200" b="1" dirty="0">
                <a:solidFill>
                  <a:srgbClr val="713204"/>
                </a:solidFill>
                <a:latin typeface="+mn-lt"/>
                <a:ea typeface="+mn-ea"/>
                <a:cs typeface="+mn-cs"/>
              </a:rPr>
              <a:t>Licenciatura   – 	</a:t>
            </a:r>
            <a:r>
              <a:rPr lang="pt-BR" sz="24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  <a:t>EAD ( 2008 e 2018)</a:t>
            </a:r>
          </a:p>
          <a:p>
            <a:pPr marL="822325" lvl="1" indent="-282575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713204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BR" sz="300" b="1" dirty="0">
              <a:solidFill>
                <a:srgbClr val="713204"/>
              </a:solidFill>
              <a:latin typeface="+mn-lt"/>
              <a:ea typeface="+mn-ea"/>
              <a:cs typeface="+mn-cs"/>
            </a:endParaRPr>
          </a:p>
          <a:p>
            <a:pPr marL="996950" lvl="1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713204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BR" sz="3200" b="1" dirty="0">
                <a:solidFill>
                  <a:srgbClr val="713204"/>
                </a:solidFill>
                <a:latin typeface="+mn-lt"/>
                <a:ea typeface="+mn-ea"/>
                <a:cs typeface="+mn-cs"/>
              </a:rPr>
              <a:t>Bacharelado Q. Tecnológica  –  </a:t>
            </a:r>
            <a:r>
              <a:rPr lang="pt-BR" sz="24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  <a:t>noturno (2010)</a:t>
            </a:r>
            <a:endParaRPr lang="pt-BR" sz="3200" dirty="0">
              <a:solidFill>
                <a:srgbClr val="CC6600"/>
              </a:solidFill>
              <a:latin typeface="+mn-lt"/>
              <a:ea typeface="+mn-ea"/>
              <a:cs typeface="+mn-cs"/>
            </a:endParaRPr>
          </a:p>
          <a:p>
            <a:pPr marL="365125" indent="-28257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pt-BR" sz="3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8216900" y="4221088"/>
            <a:ext cx="965200" cy="730250"/>
            <a:chOff x="7999413" y="4221163"/>
            <a:chExt cx="965200" cy="730250"/>
          </a:xfrm>
        </p:grpSpPr>
        <p:sp>
          <p:nvSpPr>
            <p:cNvPr id="8" name="Chave direita 7"/>
            <p:cNvSpPr/>
            <p:nvPr/>
          </p:nvSpPr>
          <p:spPr>
            <a:xfrm>
              <a:off x="7999413" y="4221163"/>
              <a:ext cx="250825" cy="730250"/>
            </a:xfrm>
            <a:prstGeom prst="rightBrace">
              <a:avLst>
                <a:gd name="adj1" fmla="val 18259"/>
                <a:gd name="adj2" fmla="val 50000"/>
              </a:avLst>
            </a:prstGeom>
            <a:ln>
              <a:solidFill>
                <a:srgbClr val="CC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9223" name="CaixaDeTexto 8"/>
            <p:cNvSpPr txBox="1">
              <a:spLocks noChangeArrowheads="1"/>
            </p:cNvSpPr>
            <p:nvPr/>
          </p:nvSpPr>
          <p:spPr bwMode="auto">
            <a:xfrm>
              <a:off x="8285163" y="4356100"/>
              <a:ext cx="6794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sz="2400" dirty="0">
                  <a:solidFill>
                    <a:srgbClr val="CC6600"/>
                  </a:solidFill>
                </a:rPr>
                <a:t>ABI</a:t>
              </a:r>
            </a:p>
          </p:txBody>
        </p:sp>
      </p:grpSp>
      <p:sp>
        <p:nvSpPr>
          <p:cNvPr id="3" name="Multiplicar 2"/>
          <p:cNvSpPr/>
          <p:nvPr/>
        </p:nvSpPr>
        <p:spPr bwMode="auto">
          <a:xfrm>
            <a:off x="6562725" y="3986213"/>
            <a:ext cx="601663" cy="739775"/>
          </a:xfrm>
          <a:prstGeom prst="mathMultiply">
            <a:avLst/>
          </a:prstGeom>
          <a:solidFill>
            <a:srgbClr val="FF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746E-6 L -0.2309 0.0006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2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7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435100" y="198438"/>
            <a:ext cx="74993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altLang="pt-BR" sz="4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COLEGIADO ÚNICO</a:t>
            </a:r>
          </a:p>
          <a:p>
            <a:pPr eaLnBrk="1" hangingPunct="1">
              <a:buSzPct val="100000"/>
              <a:defRPr/>
            </a:pPr>
            <a:r>
              <a:rPr lang="pt-BR" alt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+mn-ea"/>
              </a:rPr>
              <a:t>Composto por 13 membros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14438" y="1447800"/>
            <a:ext cx="602138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5125" indent="-280988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b="1">
                <a:solidFill>
                  <a:srgbClr val="713204"/>
                </a:solidFill>
              </a:rPr>
              <a:t>Coordenador 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713204"/>
                </a:solidFill>
              </a:rPr>
              <a:t>Valmir Fascio Juliano</a:t>
            </a:r>
          </a:p>
          <a:p>
            <a:pPr algn="ctr" eaLnBrk="1" hangingPunct="1">
              <a:buClrTx/>
              <a:buSzPct val="80000"/>
              <a:buFontTx/>
              <a:buNone/>
            </a:pPr>
            <a:endParaRPr lang="pt-BR" altLang="pt-BR" sz="2400" i="1">
              <a:solidFill>
                <a:srgbClr val="713204"/>
              </a:solidFill>
            </a:endParaRP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b="1">
                <a:solidFill>
                  <a:srgbClr val="713204"/>
                </a:solidFill>
              </a:rPr>
              <a:t>Subcoordenador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713204"/>
                </a:solidFill>
              </a:rPr>
              <a:t>Dario Windmöller</a:t>
            </a:r>
          </a:p>
          <a:p>
            <a:pPr algn="ctr" eaLnBrk="1" hangingPunct="1">
              <a:buClrTx/>
              <a:buSzPct val="80000"/>
              <a:buFontTx/>
              <a:buNone/>
            </a:pPr>
            <a:endParaRPr lang="pt-BR" altLang="pt-BR" sz="2400">
              <a:solidFill>
                <a:srgbClr val="713204"/>
              </a:solidFill>
            </a:endParaRP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b="1">
                <a:solidFill>
                  <a:srgbClr val="713204"/>
                </a:solidFill>
              </a:rPr>
              <a:t>Membros Docentes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713204"/>
                </a:solidFill>
              </a:rPr>
              <a:t>Letícia Malta Costa (SQA-DQ)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713204"/>
                </a:solidFill>
              </a:rPr>
              <a:t>Eduardo Eliezer Alberto (SQO-DQ)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713204"/>
                </a:solidFill>
              </a:rPr>
              <a:t>José Danilo Ayala (SQI-DQ) 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713204"/>
                </a:solidFill>
              </a:rPr>
              <a:t>Arilza O. Porto (SFQ-DQ)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713204"/>
                </a:solidFill>
              </a:rPr>
              <a:t> Camila N. C. Corgozinho (SQT-DQ),</a:t>
            </a: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802438" y="1403350"/>
            <a:ext cx="23066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5125" indent="-280988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Gill Sans MT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b="1">
                <a:solidFill>
                  <a:srgbClr val="713204"/>
                </a:solidFill>
              </a:rPr>
              <a:t>Mandato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CC9900"/>
                </a:solidFill>
              </a:rPr>
              <a:t>27/06/23</a:t>
            </a:r>
          </a:p>
          <a:p>
            <a:pPr algn="ctr" eaLnBrk="1" hangingPunct="1">
              <a:buClrTx/>
              <a:buSzPct val="80000"/>
              <a:buFontTx/>
              <a:buNone/>
            </a:pPr>
            <a:endParaRPr lang="pt-BR" altLang="pt-BR" sz="2400" i="1">
              <a:solidFill>
                <a:srgbClr val="CC9900"/>
              </a:solidFill>
            </a:endParaRPr>
          </a:p>
          <a:p>
            <a:pPr algn="ctr" eaLnBrk="1" hangingPunct="1">
              <a:buClrTx/>
              <a:buSzPct val="80000"/>
              <a:buFontTx/>
              <a:buNone/>
            </a:pPr>
            <a:endParaRPr lang="pt-BR" altLang="pt-BR" sz="2400" i="1">
              <a:solidFill>
                <a:srgbClr val="CC9900"/>
              </a:solidFill>
            </a:endParaRP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CC9900"/>
                </a:solidFill>
              </a:rPr>
              <a:t>27/06/23</a:t>
            </a:r>
          </a:p>
          <a:p>
            <a:pPr algn="ctr" eaLnBrk="1" hangingPunct="1">
              <a:buClrTx/>
              <a:buSzPct val="80000"/>
              <a:buFontTx/>
              <a:buNone/>
            </a:pPr>
            <a:endParaRPr lang="pt-BR" altLang="pt-BR" sz="2400" i="1">
              <a:solidFill>
                <a:srgbClr val="CC9900"/>
              </a:solidFill>
            </a:endParaRPr>
          </a:p>
          <a:p>
            <a:pPr algn="ctr" eaLnBrk="1" hangingPunct="1">
              <a:buClrTx/>
              <a:buSzPct val="80000"/>
              <a:buFontTx/>
              <a:buNone/>
            </a:pPr>
            <a:endParaRPr lang="pt-BR" altLang="pt-BR" sz="2400" i="1">
              <a:solidFill>
                <a:srgbClr val="CC9900"/>
              </a:solidFill>
            </a:endParaRP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CC9900"/>
                </a:solidFill>
              </a:rPr>
              <a:t>23/03/25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CC9900"/>
                </a:solidFill>
              </a:rPr>
              <a:t>23/03/25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CC9900"/>
                </a:solidFill>
              </a:rPr>
              <a:t>14/12/23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CC9900"/>
                </a:solidFill>
              </a:rPr>
              <a:t>27/06/23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pt-BR" altLang="pt-BR" sz="2400" i="1">
                <a:solidFill>
                  <a:srgbClr val="CC9900"/>
                </a:solidFill>
              </a:rPr>
              <a:t>23/03/25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MT"/>
        <a:ea typeface="Droid Sans Fallback"/>
        <a:cs typeface="Droid Sans Fallback"/>
      </a:majorFont>
      <a:minorFont>
        <a:latin typeface="Gill Sans MT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MT"/>
        <a:ea typeface="Droid Sans Fallback"/>
        <a:cs typeface="Droid Sans Fallback"/>
      </a:majorFont>
      <a:minorFont>
        <a:latin typeface="Gill Sans MT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MT"/>
        <a:ea typeface="Droid Sans Fallback"/>
        <a:cs typeface="Droid Sans Fallback"/>
      </a:majorFont>
      <a:minorFont>
        <a:latin typeface="Gill Sans MT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MT"/>
        <a:ea typeface="Droid Sans Fallback"/>
        <a:cs typeface="Droid Sans Fallback"/>
      </a:majorFont>
      <a:minorFont>
        <a:latin typeface="Gill Sans MT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MT"/>
        <a:ea typeface="Droid Sans Fallback"/>
        <a:cs typeface="Droid Sans Fallback"/>
      </a:majorFont>
      <a:minorFont>
        <a:latin typeface="Gill Sans MT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MT"/>
        <a:ea typeface="Droid Sans Fallback"/>
        <a:cs typeface="Droid Sans Fallback"/>
      </a:majorFont>
      <a:minorFont>
        <a:latin typeface="Gill Sans MT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MT"/>
        <a:ea typeface="Droid Sans Fallback"/>
        <a:cs typeface="Droid Sans Fallback"/>
      </a:majorFont>
      <a:minorFont>
        <a:latin typeface="Gill Sans MT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6977</TotalTime>
  <Words>1682</Words>
  <Application>Microsoft Office PowerPoint</Application>
  <PresentationFormat>Apresentação na tela (4:3)</PresentationFormat>
  <Paragraphs>539</Paragraphs>
  <Slides>24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24</vt:i4>
      </vt:variant>
    </vt:vector>
  </HeadingPairs>
  <TitlesOfParts>
    <vt:vector size="39" baseType="lpstr">
      <vt:lpstr>Arial</vt:lpstr>
      <vt:lpstr>Arial Black</vt:lpstr>
      <vt:lpstr>Calibri</vt:lpstr>
      <vt:lpstr>Courier New</vt:lpstr>
      <vt:lpstr>Gill Sans MT</vt:lpstr>
      <vt:lpstr>Times New Roman</vt:lpstr>
      <vt:lpstr>Wingdings</vt:lpstr>
      <vt:lpstr>Wingdings 2</vt:lpstr>
      <vt:lpstr>Tema do Office</vt:lpstr>
      <vt:lpstr>1_Tema do Office</vt:lpstr>
      <vt:lpstr>2_Tema do Office</vt:lpstr>
      <vt:lpstr>3_Tema do Office</vt:lpstr>
      <vt:lpstr>4_Tema do Office</vt:lpstr>
      <vt:lpstr>5_Tema do Office</vt:lpstr>
      <vt:lpstr>6_Tema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Valmir F. Juliano</dc:creator>
  <cp:lastModifiedBy>Valmir Fascio Juliano</cp:lastModifiedBy>
  <cp:revision>361</cp:revision>
  <cp:lastPrinted>1601-01-01T00:00:00Z</cp:lastPrinted>
  <dcterms:created xsi:type="dcterms:W3CDTF">2007-12-17T23:57:14Z</dcterms:created>
  <dcterms:modified xsi:type="dcterms:W3CDTF">2023-04-28T17:35:18Z</dcterms:modified>
</cp:coreProperties>
</file>